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6" r:id="rId4"/>
  </p:sldMasterIdLst>
  <p:notesMasterIdLst>
    <p:notesMasterId r:id="rId38"/>
  </p:notesMasterIdLst>
  <p:handoutMasterIdLst>
    <p:handoutMasterId r:id="rId39"/>
  </p:handoutMasterIdLst>
  <p:sldIdLst>
    <p:sldId id="348" r:id="rId5"/>
    <p:sldId id="344" r:id="rId6"/>
    <p:sldId id="10437" r:id="rId7"/>
    <p:sldId id="10990" r:id="rId8"/>
    <p:sldId id="10988" r:id="rId9"/>
    <p:sldId id="10989" r:id="rId10"/>
    <p:sldId id="10986" r:id="rId11"/>
    <p:sldId id="10987" r:id="rId12"/>
    <p:sldId id="10956" r:id="rId13"/>
    <p:sldId id="10957" r:id="rId14"/>
    <p:sldId id="10974" r:id="rId15"/>
    <p:sldId id="10959" r:id="rId16"/>
    <p:sldId id="10960" r:id="rId17"/>
    <p:sldId id="10961" r:id="rId18"/>
    <p:sldId id="10962" r:id="rId19"/>
    <p:sldId id="10976" r:id="rId20"/>
    <p:sldId id="10977" r:id="rId21"/>
    <p:sldId id="10978" r:id="rId22"/>
    <p:sldId id="10975" r:id="rId23"/>
    <p:sldId id="10980" r:id="rId24"/>
    <p:sldId id="10981" r:id="rId25"/>
    <p:sldId id="10982" r:id="rId26"/>
    <p:sldId id="10983" r:id="rId27"/>
    <p:sldId id="10984" r:id="rId28"/>
    <p:sldId id="10985" r:id="rId29"/>
    <p:sldId id="10964" r:id="rId30"/>
    <p:sldId id="10966" r:id="rId31"/>
    <p:sldId id="10967" r:id="rId32"/>
    <p:sldId id="392" r:id="rId33"/>
    <p:sldId id="402" r:id="rId34"/>
    <p:sldId id="10971" r:id="rId35"/>
    <p:sldId id="10972" r:id="rId36"/>
    <p:sldId id="1097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デフォルトセクション" id="{0D0F0293-45DB-4781-9FFA-0B4E6CC780A3}">
          <p14:sldIdLst>
            <p14:sldId id="348"/>
          </p14:sldIdLst>
        </p14:section>
        <p14:section name="重要な情報とリソース" id="{805B9579-48F8-47C4-B315-EA5068348044}">
          <p14:sldIdLst>
            <p14:sldId id="344"/>
          </p14:sldIdLst>
        </p14:section>
        <p14:section name="Experience Cloud コアサービス" id="{7EA1DEED-67BD-4AC5-B233-A892AD57C8AD}">
          <p14:sldIdLst>
            <p14:sldId id="10437"/>
          </p14:sldIdLst>
        </p14:section>
        <p14:section name="カスタマーサポートサービス" id="{BC9E4873-2F44-4ACB-8BBC-7F66D47CD332}">
          <p14:sldIdLst>
            <p14:sldId id="10990"/>
            <p14:sldId id="10988"/>
            <p14:sldId id="10989"/>
            <p14:sldId id="10986"/>
            <p14:sldId id="10987"/>
          </p14:sldIdLst>
        </p14:section>
        <p14:section name="お使いのアドビソリューション" id="{759DB6D9-CF6E-4397-9998-50EDF48D4E04}">
          <p14:sldIdLst>
            <p14:sldId id="10956"/>
            <p14:sldId id="10957"/>
            <p14:sldId id="10974"/>
            <p14:sldId id="10959"/>
            <p14:sldId id="10960"/>
            <p14:sldId id="10961"/>
            <p14:sldId id="10962"/>
            <p14:sldId id="10976"/>
            <p14:sldId id="10977"/>
            <p14:sldId id="10978"/>
            <p14:sldId id="10975"/>
          </p14:sldIdLst>
        </p14:section>
        <p14:section name="サポートチケットの申請方法" id="{FB4B4DEE-A04C-4EBD-A644-91D10EC9798F}">
          <p14:sldIdLst>
            <p14:sldId id="10980"/>
            <p14:sldId id="10981"/>
            <p14:sldId id="10982"/>
            <p14:sldId id="10983"/>
            <p14:sldId id="10984"/>
            <p14:sldId id="10985"/>
          </p14:sldIdLst>
        </p14:section>
        <p14:section name="アドビカスタマーサポートとの連携" id="{614CC2FA-9910-4258-8CB5-14649164C836}">
          <p14:sldIdLst>
            <p14:sldId id="10964"/>
          </p14:sldIdLst>
        </p14:section>
        <p14:section name="ツールとリソース" id="{82DABEE1-291E-4CA9-B1BA-984D0702D401}">
          <p14:sldIdLst>
            <p14:sldId id="10966"/>
            <p14:sldId id="10967"/>
            <p14:sldId id="392"/>
          </p14:sldIdLst>
        </p14:section>
        <p14:section name="Premier Support の種類" id="{8E2B80AC-BAED-4EBF-9CB9-8E329E46F661}">
          <p14:sldIdLst>
            <p14:sldId id="402"/>
            <p14:sldId id="10971"/>
            <p14:sldId id="10972"/>
            <p14:sldId id="10973"/>
          </p14:sldIdLst>
        </p14:section>
      </p14:sectionLst>
    </p:ext>
    <p:ext uri="{EFAFB233-063F-42B5-8137-9DF3F51BA10A}">
      <p15:sldGuideLst xmlns:p15="http://schemas.microsoft.com/office/powerpoint/2012/main">
        <p15:guide id="1" pos="3840" userDrawn="1">
          <p15:clr>
            <a:srgbClr val="A4A3A4"/>
          </p15:clr>
        </p15:guide>
        <p15:guide id="2" pos="216"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i Woolf" initials="KW" lastIdx="4" clrIdx="0">
    <p:extLst>
      <p:ext uri="{19B8F6BF-5375-455C-9EA6-DF929625EA0E}">
        <p15:presenceInfo xmlns:p15="http://schemas.microsoft.com/office/powerpoint/2012/main" userId="S::woolf@adobe.com::8419bd16-3a86-4e32-a752-292d43cdc108" providerId="AD"/>
      </p:ext>
    </p:extLst>
  </p:cmAuthor>
  <p:cmAuthor id="2" name="Ruby Alarcon" initials="RA" lastIdx="24" clrIdx="1">
    <p:extLst>
      <p:ext uri="{19B8F6BF-5375-455C-9EA6-DF929625EA0E}">
        <p15:presenceInfo xmlns:p15="http://schemas.microsoft.com/office/powerpoint/2012/main" userId="Ruby Alarcon" providerId="None"/>
      </p:ext>
    </p:extLst>
  </p:cmAuthor>
  <p:cmAuthor id="3" name="Akilah Johnson" initials="AJ" lastIdx="3" clrIdx="2">
    <p:extLst>
      <p:ext uri="{19B8F6BF-5375-455C-9EA6-DF929625EA0E}">
        <p15:presenceInfo xmlns:p15="http://schemas.microsoft.com/office/powerpoint/2012/main" userId="S::akjohnso@adobe.com::2fa3aa60-0c9c-4d06-bae2-7959832412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E8FFF"/>
    <a:srgbClr val="404040"/>
    <a:srgbClr val="7D7D7D"/>
    <a:srgbClr val="FFFFFF"/>
    <a:srgbClr val="0068E1"/>
    <a:srgbClr val="F5F5F5"/>
    <a:srgbClr val="94ABB3"/>
    <a:srgbClr val="2C2C2C"/>
    <a:srgbClr val="9EA6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E35CC9-3AD3-4952-BC08-B5E19BF9686F}" v="77" dt="2021-10-20T21:09:27.032"/>
    <p1510:client id="{BF17B975-E4C8-9433-7B61-E734EA93B927}" v="33" dt="2021-10-26T22:24:41.889"/>
    <p1510:client id="{CE90FF8F-6D47-91C7-9174-4916F9037191}" v="28" dt="2021-10-26T17:40:53.5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05" d="100"/>
          <a:sy n="105" d="100"/>
        </p:scale>
        <p:origin x="717" y="51"/>
      </p:cViewPr>
      <p:guideLst>
        <p:guide pos="3840"/>
        <p:guide pos="216"/>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9540CC4-3805-5440-BAF5-14662BA462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5D4A97-306B-5140-BE71-1D8FF1F339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BA720E-0FA3-164E-A9BD-33032D76CB2C}" type="datetimeFigureOut">
              <a:rPr lang="en-US" smtClean="0"/>
              <a:t>1/27/2022</a:t>
            </a:fld>
            <a:endParaRPr lang="en-US"/>
          </a:p>
        </p:txBody>
      </p:sp>
      <p:sp>
        <p:nvSpPr>
          <p:cNvPr id="4" name="Footer Placeholder 3">
            <a:extLst>
              <a:ext uri="{FF2B5EF4-FFF2-40B4-BE49-F238E27FC236}">
                <a16:creationId xmlns:a16="http://schemas.microsoft.com/office/drawing/2014/main" id="{353A045A-29A0-2C40-AA51-E44D965346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5AF6D3A-AD66-1542-9D38-F4634C13A5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7BF097-5AFE-3447-809C-5E190D9F17A0}" type="slidenum">
              <a:rPr lang="en-US" smtClean="0"/>
              <a:t>‹#›</a:t>
            </a:fld>
            <a:endParaRPr lang="en-US"/>
          </a:p>
        </p:txBody>
      </p:sp>
    </p:spTree>
    <p:extLst>
      <p:ext uri="{BB962C8B-B14F-4D97-AF65-F5344CB8AC3E}">
        <p14:creationId xmlns:p14="http://schemas.microsoft.com/office/powerpoint/2010/main" val="638818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BE95B5-9144-4447-893D-1C1240377C7A}" type="datetimeFigureOut">
              <a:rPr lang="en-US" smtClean="0"/>
              <a:t>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76DA2-74C2-0942-8EC1-B909DF1AFA55}" type="slidenum">
              <a:rPr lang="en-US" smtClean="0"/>
              <a:t>‹#›</a:t>
            </a:fld>
            <a:endParaRPr lang="en-US"/>
          </a:p>
        </p:txBody>
      </p:sp>
    </p:spTree>
    <p:extLst>
      <p:ext uri="{BB962C8B-B14F-4D97-AF65-F5344CB8AC3E}">
        <p14:creationId xmlns:p14="http://schemas.microsoft.com/office/powerpoint/2010/main" val="3903632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22090" y="4456664"/>
            <a:ext cx="6462366" cy="4320540"/>
          </a:xfrm>
        </p:spPr>
        <p:txBody>
          <a:bodyPr>
            <a:noAutofit/>
          </a:bodyPr>
          <a:lstStyle/>
          <a:p>
            <a:pPr lvl="0"/>
            <a:endParaRPr lang="en-US" alt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3</a:t>
            </a:fld>
            <a:endParaRPr lang="en-US"/>
          </a:p>
        </p:txBody>
      </p:sp>
    </p:spTree>
    <p:extLst>
      <p:ext uri="{BB962C8B-B14F-4D97-AF65-F5344CB8AC3E}">
        <p14:creationId xmlns:p14="http://schemas.microsoft.com/office/powerpoint/2010/main" val="2007591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A picture containing drawing&#10;&#10;Description automatically generated">
            <a:extLst>
              <a:ext uri="{FF2B5EF4-FFF2-40B4-BE49-F238E27FC236}">
                <a16:creationId xmlns:a16="http://schemas.microsoft.com/office/drawing/2014/main" id="{AB79084A-2375-446C-803B-D98146722F1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AED2DE1-CD92-D54D-95C5-5BDEECA1D19C}"/>
              </a:ext>
            </a:extLst>
          </p:cNvPr>
          <p:cNvSpPr>
            <a:spLocks noGrp="1"/>
          </p:cNvSpPr>
          <p:nvPr>
            <p:ph type="title" hasCustomPrompt="1"/>
          </p:nvPr>
        </p:nvSpPr>
        <p:spPr>
          <a:xfrm>
            <a:off x="2203299" y="2796819"/>
            <a:ext cx="5919381" cy="1213050"/>
          </a:xfrm>
        </p:spPr>
        <p:txBody>
          <a:bodyPr>
            <a:noAutofit/>
          </a:bodyPr>
          <a:lstStyle>
            <a:lvl1pPr>
              <a:defRPr sz="3600">
                <a:solidFill>
                  <a:schemeClr val="bg1"/>
                </a:solidFill>
              </a:defRPr>
            </a:lvl1pPr>
          </a:lstStyle>
          <a:p>
            <a:r>
              <a:rPr lang="en-US"/>
              <a:t>Click to edit presentation title</a:t>
            </a:r>
          </a:p>
        </p:txBody>
      </p:sp>
      <p:sp>
        <p:nvSpPr>
          <p:cNvPr id="8" name="Content Placeholder 8">
            <a:extLst>
              <a:ext uri="{FF2B5EF4-FFF2-40B4-BE49-F238E27FC236}">
                <a16:creationId xmlns:a16="http://schemas.microsoft.com/office/drawing/2014/main" id="{ED4DD803-E558-9144-8986-8DB1EE1D03F9}"/>
              </a:ext>
            </a:extLst>
          </p:cNvPr>
          <p:cNvSpPr>
            <a:spLocks noGrp="1"/>
          </p:cNvSpPr>
          <p:nvPr>
            <p:ph sz="quarter" idx="11" hasCustomPrompt="1"/>
          </p:nvPr>
        </p:nvSpPr>
        <p:spPr>
          <a:xfrm>
            <a:off x="2203299" y="4123739"/>
            <a:ext cx="5909954" cy="1078057"/>
          </a:xfrm>
          <a:prstGeom prst="rect">
            <a:avLst/>
          </a:prstGeom>
        </p:spPr>
        <p:txBody>
          <a:bodyPr anchor="t"/>
          <a:lstStyle>
            <a:lvl1pPr marL="0" indent="0" algn="l" defTabSz="914400" rtl="0" eaLnBrk="1" latinLnBrk="0" hangingPunct="1">
              <a:lnSpc>
                <a:spcPct val="100000"/>
              </a:lnSpc>
              <a:spcBef>
                <a:spcPts val="0"/>
              </a:spcBef>
              <a:spcAft>
                <a:spcPts val="1000"/>
              </a:spcAft>
              <a:buFont typeface="Arial" panose="020B0604020202020204" pitchFamily="34" charset="0"/>
              <a:buNone/>
              <a:defRPr lang="en-US" sz="2000" b="1" i="0" kern="1200" baseline="0" dirty="0">
                <a:solidFill>
                  <a:schemeClr val="bg1"/>
                </a:solidFill>
                <a:latin typeface="Adobe Clean Han Regular" panose="020B0500000000000000" pitchFamily="34" charset="-128"/>
                <a:ea typeface="+mn-ea"/>
                <a:cs typeface="+mn-cs"/>
              </a:defRPr>
            </a:lvl1pPr>
          </a:lstStyle>
          <a:p>
            <a:pPr lvl="0"/>
            <a:r>
              <a:rPr lang="en-US" dirty="0"/>
              <a:t>Click to edit presentation subtitle</a:t>
            </a:r>
          </a:p>
        </p:txBody>
      </p:sp>
      <p:pic>
        <p:nvPicPr>
          <p:cNvPr id="9" name="Picture 8">
            <a:extLst>
              <a:ext uri="{FF2B5EF4-FFF2-40B4-BE49-F238E27FC236}">
                <a16:creationId xmlns:a16="http://schemas.microsoft.com/office/drawing/2014/main" id="{D8A77721-2719-4EF5-B587-B2A75D18036C}"/>
              </a:ext>
            </a:extLst>
          </p:cNvPr>
          <p:cNvPicPr>
            <a:picLocks noChangeAspect="1"/>
          </p:cNvPicPr>
          <p:nvPr userDrawn="1"/>
        </p:nvPicPr>
        <p:blipFill>
          <a:blip r:embed="rId3">
            <a:alphaModFix/>
          </a:blip>
          <a:stretch>
            <a:fillRect/>
          </a:stretch>
        </p:blipFill>
        <p:spPr>
          <a:xfrm>
            <a:off x="872599" y="2904989"/>
            <a:ext cx="703952" cy="961495"/>
          </a:xfrm>
          <a:prstGeom prst="rect">
            <a:avLst/>
          </a:prstGeom>
        </p:spPr>
      </p:pic>
    </p:spTree>
    <p:extLst>
      <p:ext uri="{BB962C8B-B14F-4D97-AF65-F5344CB8AC3E}">
        <p14:creationId xmlns:p14="http://schemas.microsoft.com/office/powerpoint/2010/main" val="3391772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Section Divider [EC]">
    <p:bg>
      <p:bgPr>
        <a:solidFill>
          <a:srgbClr val="FA0F00"/>
        </a:solidFill>
        <a:effectLst/>
      </p:bgPr>
    </p:bg>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2185176" y="2866397"/>
            <a:ext cx="8857198" cy="1394267"/>
          </a:xfrm>
          <a:prstGeom prst="rect">
            <a:avLst/>
          </a:prstGeom>
        </p:spPr>
        <p:txBody>
          <a:bodyPr/>
          <a:lstStyle>
            <a:lvl1pPr marL="0" indent="0">
              <a:lnSpc>
                <a:spcPct val="75000"/>
              </a:lnSpc>
              <a:buNone/>
              <a:defRPr sz="3600" b="1" i="0" baseline="0">
                <a:solidFill>
                  <a:schemeClr val="bg1"/>
                </a:solidFill>
                <a:latin typeface="Adobe Clean Han ExtraBold" panose="020B0800000000000000" pitchFamily="34" charset="-128"/>
              </a:defRPr>
            </a:lvl1pPr>
          </a:lstStyle>
          <a:p>
            <a:pPr lvl="0"/>
            <a:r>
              <a:rPr lang="en-US" dirty="0"/>
              <a:t>Click to edit section divider title</a:t>
            </a:r>
          </a:p>
        </p:txBody>
      </p:sp>
      <p:pic>
        <p:nvPicPr>
          <p:cNvPr id="5" name="Picture 4">
            <a:extLst>
              <a:ext uri="{FF2B5EF4-FFF2-40B4-BE49-F238E27FC236}">
                <a16:creationId xmlns:a16="http://schemas.microsoft.com/office/drawing/2014/main" id="{BDA725D1-C29F-49B5-BD56-434229004C80}"/>
              </a:ext>
            </a:extLst>
          </p:cNvPr>
          <p:cNvPicPr>
            <a:picLocks noChangeAspect="1"/>
          </p:cNvPicPr>
          <p:nvPr userDrawn="1"/>
        </p:nvPicPr>
        <p:blipFill>
          <a:blip r:embed="rId2"/>
          <a:stretch>
            <a:fillRect/>
          </a:stretch>
        </p:blipFill>
        <p:spPr>
          <a:xfrm>
            <a:off x="916535" y="2825114"/>
            <a:ext cx="616079" cy="554471"/>
          </a:xfrm>
          <a:prstGeom prst="rect">
            <a:avLst/>
          </a:prstGeom>
        </p:spPr>
      </p:pic>
    </p:spTree>
    <p:extLst>
      <p:ext uri="{BB962C8B-B14F-4D97-AF65-F5344CB8AC3E}">
        <p14:creationId xmlns:p14="http://schemas.microsoft.com/office/powerpoint/2010/main" val="18408387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White-A]">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5C69EB3E-ED19-4474-8439-F48431B6290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accent6"/>
                </a:solidFill>
                <a:latin typeface="Adobe Clean Han ExtraBold" panose="020B0800000000000000" pitchFamily="34" charset="-128"/>
              </a:defRPr>
            </a:lvl1pPr>
          </a:lstStyle>
          <a:p>
            <a:pPr lvl="0"/>
            <a:r>
              <a:rPr lang="en-US" dirty="0"/>
              <a:t>Click to edit section divider title</a:t>
            </a:r>
          </a:p>
        </p:txBody>
      </p:sp>
    </p:spTree>
    <p:extLst>
      <p:ext uri="{BB962C8B-B14F-4D97-AF65-F5344CB8AC3E}">
        <p14:creationId xmlns:p14="http://schemas.microsoft.com/office/powerpoint/2010/main" val="19121080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hite-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DBCDD68E-6A21-4946-A44A-CB84F98FF14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accent6"/>
                </a:solidFill>
                <a:latin typeface="Adobe Clean Han ExtraBold" panose="020B0800000000000000" pitchFamily="34" charset="-128"/>
              </a:defRPr>
            </a:lvl1pPr>
          </a:lstStyle>
          <a:p>
            <a:pPr lvl="0"/>
            <a:r>
              <a:rPr lang="en-US" dirty="0"/>
              <a:t>Click to edit section divider title</a:t>
            </a:r>
          </a:p>
        </p:txBody>
      </p:sp>
    </p:spTree>
    <p:extLst>
      <p:ext uri="{BB962C8B-B14F-4D97-AF65-F5344CB8AC3E}">
        <p14:creationId xmlns:p14="http://schemas.microsoft.com/office/powerpoint/2010/main" val="21872990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A]">
    <p:bg>
      <p:bgRef idx="1001">
        <a:schemeClr val="bg1"/>
      </p:bgRef>
    </p:bg>
    <p:spTree>
      <p:nvGrpSpPr>
        <p:cNvPr id="1" name=""/>
        <p:cNvGrpSpPr/>
        <p:nvPr/>
      </p:nvGrpSpPr>
      <p:grpSpPr>
        <a:xfrm>
          <a:off x="0" y="0"/>
          <a:ext cx="0" cy="0"/>
          <a:chOff x="0" y="0"/>
          <a:chExt cx="0" cy="0"/>
        </a:xfrm>
      </p:grpSpPr>
      <p:pic>
        <p:nvPicPr>
          <p:cNvPr id="3" name="Picture 2" descr="A picture containing computer&#10;&#10;Description automatically generated">
            <a:extLst>
              <a:ext uri="{FF2B5EF4-FFF2-40B4-BE49-F238E27FC236}">
                <a16:creationId xmlns:a16="http://schemas.microsoft.com/office/drawing/2014/main" id="{7AD3869F-D3E8-4162-AC9C-5E105DCDCD3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bg1"/>
                </a:solidFill>
                <a:latin typeface="Adobe Clean Han ExtraBold" panose="020B0800000000000000" pitchFamily="34" charset="-128"/>
              </a:defRPr>
            </a:lvl1pPr>
          </a:lstStyle>
          <a:p>
            <a:pPr lvl="0"/>
            <a:r>
              <a:rPr lang="en-US" dirty="0"/>
              <a:t>Click to edit section divider title</a:t>
            </a:r>
          </a:p>
        </p:txBody>
      </p:sp>
    </p:spTree>
    <p:extLst>
      <p:ext uri="{BB962C8B-B14F-4D97-AF65-F5344CB8AC3E}">
        <p14:creationId xmlns:p14="http://schemas.microsoft.com/office/powerpoint/2010/main" val="32574696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Dark-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C1E84E48-4621-413D-8B33-D60987BD97E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bg1"/>
                </a:solidFill>
                <a:latin typeface="Adobe Clean Han ExtraBold" panose="020B0800000000000000" pitchFamily="34" charset="-128"/>
              </a:defRPr>
            </a:lvl1pPr>
          </a:lstStyle>
          <a:p>
            <a:pPr lvl="0"/>
            <a:r>
              <a:rPr lang="en-US" dirty="0"/>
              <a:t>Click to edit section divider title</a:t>
            </a:r>
          </a:p>
        </p:txBody>
      </p:sp>
    </p:spTree>
    <p:extLst>
      <p:ext uri="{BB962C8B-B14F-4D97-AF65-F5344CB8AC3E}">
        <p14:creationId xmlns:p14="http://schemas.microsoft.com/office/powerpoint/2010/main" val="32159111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310896" y="312661"/>
            <a:ext cx="11494008" cy="646189"/>
          </a:xfrm>
        </p:spPr>
        <p:txBody>
          <a:bodyPr lIns="45720" rIns="45720"/>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a:xfrm>
            <a:off x="11559241" y="6921699"/>
            <a:ext cx="632759" cy="267660"/>
          </a:xfrm>
        </p:spPr>
        <p:txBody>
          <a:bodyPr/>
          <a:lstStyle/>
          <a:p>
            <a:fld id="{8CB0EC54-4295-4C49-9904-62E624678780}" type="datetime1">
              <a:rPr lang="en-US" smtClean="0"/>
              <a:t>1/27/2022</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521440" cy="4636008"/>
          </a:xfrm>
        </p:spPr>
        <p:txBody>
          <a:bodyPr lIns="45720" rIns="45720" anchor="t">
            <a:noAutofit/>
          </a:bodyPr>
          <a:lstStyle>
            <a:lvl1pPr marL="233363" indent="-233363">
              <a:lnSpc>
                <a:spcPct val="100000"/>
              </a:lnSpc>
              <a:buFont typeface="Arial" panose="020B0604020202020204" pitchFamily="34" charset="0"/>
              <a:buChar char="•"/>
              <a:defRPr/>
            </a:lvl1pPr>
            <a:lvl2pPr marL="690563" indent="-233363">
              <a:lnSpc>
                <a:spcPct val="100000"/>
              </a:lnSpc>
              <a:buFont typeface="Arial" panose="020B0604020202020204" pitchFamily="34" charset="0"/>
              <a:buChar char="•"/>
              <a:defRPr/>
            </a:lvl2pPr>
            <a:lvl3pPr marL="1147763" indent="-233363">
              <a:lnSpc>
                <a:spcPct val="100000"/>
              </a:lnSpc>
              <a:buFont typeface="Arial" panose="020B0604020202020204" pitchFamily="34" charset="0"/>
              <a:buChar char="•"/>
              <a:defRPr/>
            </a:lvl3pPr>
            <a:lvl4pPr marL="1604963" indent="-233363">
              <a:lnSpc>
                <a:spcPct val="100000"/>
              </a:lnSpc>
              <a:buFont typeface="Arial" panose="020B0604020202020204" pitchFamily="34" charset="0"/>
              <a:buChar char="•"/>
              <a:defRPr/>
            </a:lvl4pPr>
            <a:lvl5pPr marL="2062163" indent="-233363">
              <a:lnSpc>
                <a:spcPct val="100000"/>
              </a:lnSpc>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809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Dark]">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0" y="0"/>
            <a:ext cx="12192000"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BDB0B12-ED72-E742-A04D-80FB3DE67B12}"/>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000D5AA-51AA-4615-B224-7F76F87AE24E}"/>
              </a:ext>
            </a:extLst>
          </p:cNvPr>
          <p:cNvPicPr>
            <a:picLocks noChangeAspect="1"/>
          </p:cNvPicPr>
          <p:nvPr userDrawn="1"/>
        </p:nvPicPr>
        <p:blipFill>
          <a:blip r:embed="rId2"/>
          <a:stretch>
            <a:fillRect/>
          </a:stretch>
        </p:blipFill>
        <p:spPr>
          <a:xfrm>
            <a:off x="379613" y="6578695"/>
            <a:ext cx="566079" cy="147131"/>
          </a:xfrm>
          <a:prstGeom prst="rect">
            <a:avLst/>
          </a:prstGeom>
        </p:spPr>
      </p:pic>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1060" y="312661"/>
            <a:ext cx="11498704" cy="646710"/>
          </a:xfrm>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p:txBody>
          <a:bodyPr/>
          <a:lstStyle/>
          <a:p>
            <a:fld id="{5AA30E68-8AA3-4F04-9D54-83CA8C1FA3D2}" type="datetime1">
              <a:rPr lang="en-US" smtClean="0"/>
              <a:t>1/27/2022</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498704" cy="4646950"/>
          </a:xfrm>
        </p:spPr>
        <p:txBody>
          <a:bodyPr anchor="t"/>
          <a:lstStyle>
            <a:lvl1pPr marL="233363" indent="-233363">
              <a:lnSpc>
                <a:spcPct val="100000"/>
              </a:lnSpc>
              <a:buFont typeface="Arial" panose="020B0604020202020204" pitchFamily="34" charset="0"/>
              <a:buChar char="•"/>
              <a:defRPr>
                <a:solidFill>
                  <a:schemeClr val="bg1"/>
                </a:solidFill>
              </a:defRPr>
            </a:lvl1pPr>
            <a:lvl2pPr marL="690563" indent="-233363">
              <a:lnSpc>
                <a:spcPct val="100000"/>
              </a:lnSpc>
              <a:buFont typeface="Arial" panose="020B0604020202020204" pitchFamily="34" charset="0"/>
              <a:buChar char="•"/>
              <a:defRPr>
                <a:solidFill>
                  <a:schemeClr val="bg1"/>
                </a:solidFill>
              </a:defRPr>
            </a:lvl2pPr>
            <a:lvl3pPr marL="1147763" indent="-233363">
              <a:lnSpc>
                <a:spcPct val="100000"/>
              </a:lnSpc>
              <a:buFont typeface="Arial" panose="020B0604020202020204" pitchFamily="34" charset="0"/>
              <a:buChar char="•"/>
              <a:defRPr>
                <a:solidFill>
                  <a:schemeClr val="bg1"/>
                </a:solidFill>
              </a:defRPr>
            </a:lvl3pPr>
            <a:lvl4pPr marL="1604963" indent="-233363">
              <a:lnSpc>
                <a:spcPct val="100000"/>
              </a:lnSpc>
              <a:buFont typeface="Arial" panose="020B0604020202020204" pitchFamily="34" charset="0"/>
              <a:buChar char="•"/>
              <a:defRPr>
                <a:solidFill>
                  <a:schemeClr val="bg1"/>
                </a:solidFill>
              </a:defRPr>
            </a:lvl4pPr>
            <a:lvl5pPr marL="2062163" indent="-233363">
              <a:lnSpc>
                <a:spcPct val="100000"/>
              </a:lnSpc>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898F48D3-EC8B-4901-861B-167FE5EBECED}"/>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dirty="0">
                <a:solidFill>
                  <a:srgbClr val="6E6E6E"/>
                </a:solidFill>
                <a:latin typeface="Adobe Clean Han Regular" panose="020B0500000000000000" pitchFamily="34" charset="-128"/>
              </a:rPr>
              <a:t>©2021 Adobe. All Rights Reserved. Adobe Confidential.</a:t>
            </a:r>
          </a:p>
        </p:txBody>
      </p:sp>
    </p:spTree>
    <p:extLst>
      <p:ext uri="{BB962C8B-B14F-4D97-AF65-F5344CB8AC3E}">
        <p14:creationId xmlns:p14="http://schemas.microsoft.com/office/powerpoint/2010/main" val="1626949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FA0F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7D1A37-D98F-8844-AF99-5DCC9E674734}"/>
              </a:ext>
            </a:extLst>
          </p:cNvPr>
          <p:cNvPicPr>
            <a:picLocks noChangeAspect="1"/>
          </p:cNvPicPr>
          <p:nvPr userDrawn="1"/>
        </p:nvPicPr>
        <p:blipFill>
          <a:blip r:embed="rId2"/>
          <a:stretch>
            <a:fillRect/>
          </a:stretch>
        </p:blipFill>
        <p:spPr>
          <a:xfrm>
            <a:off x="5605832" y="2759987"/>
            <a:ext cx="980335" cy="1338025"/>
          </a:xfrm>
          <a:prstGeom prst="rect">
            <a:avLst/>
          </a:prstGeom>
        </p:spPr>
      </p:pic>
    </p:spTree>
    <p:extLst>
      <p:ext uri="{BB962C8B-B14F-4D97-AF65-F5344CB8AC3E}">
        <p14:creationId xmlns:p14="http://schemas.microsoft.com/office/powerpoint/2010/main" val="1378942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7B56F46-A6CE-664B-A333-C2ABA8BB0302}"/>
              </a:ext>
            </a:extLst>
          </p:cNvPr>
          <p:cNvSpPr>
            <a:spLocks noGrp="1"/>
          </p:cNvSpPr>
          <p:nvPr>
            <p:ph type="dt" sz="half" idx="2"/>
          </p:nvPr>
        </p:nvSpPr>
        <p:spPr>
          <a:xfrm>
            <a:off x="11559241" y="6921698"/>
            <a:ext cx="632759" cy="267660"/>
          </a:xfrm>
          <a:prstGeom prst="rect">
            <a:avLst/>
          </a:prstGeom>
        </p:spPr>
        <p:txBody>
          <a:bodyPr vert="horz" lIns="91440" tIns="45720" rIns="91440" bIns="45720" rtlCol="0" anchor="t"/>
          <a:lstStyle>
            <a:lvl1pPr algn="l">
              <a:defRPr sz="800" b="0" i="0">
                <a:solidFill>
                  <a:srgbClr val="6E6E6E"/>
                </a:solidFill>
                <a:latin typeface="Adobe Clean Han Regular" panose="020B0500000000000000" pitchFamily="34" charset="-128"/>
              </a:defRPr>
            </a:lvl1pPr>
          </a:lstStyle>
          <a:p>
            <a:fld id="{C13374DE-F523-4144-90A2-C47F06AF466D}" type="datetime1">
              <a:rPr lang="en-US" smtClean="0"/>
              <a:pPr/>
              <a:t>1/27/2022</a:t>
            </a:fld>
            <a:endParaRPr lang="en-US" dirty="0"/>
          </a:p>
        </p:txBody>
      </p:sp>
      <p:sp>
        <p:nvSpPr>
          <p:cNvPr id="3" name="Footer Placeholder 4">
            <a:extLst>
              <a:ext uri="{FF2B5EF4-FFF2-40B4-BE49-F238E27FC236}">
                <a16:creationId xmlns:a16="http://schemas.microsoft.com/office/drawing/2014/main" id="{EE3A79FF-5E5A-2542-8EE6-C0AC5DC24E80}"/>
              </a:ext>
            </a:extLst>
          </p:cNvPr>
          <p:cNvSpPr>
            <a:spLocks noGrp="1"/>
          </p:cNvSpPr>
          <p:nvPr>
            <p:ph type="ftr" sz="quarter" idx="3"/>
          </p:nvPr>
        </p:nvSpPr>
        <p:spPr>
          <a:xfrm>
            <a:off x="1344499" y="6560363"/>
            <a:ext cx="4348378" cy="267660"/>
          </a:xfrm>
          <a:prstGeom prst="rect">
            <a:avLst/>
          </a:prstGeom>
        </p:spPr>
        <p:txBody>
          <a:bodyPr vert="horz" lIns="91440" tIns="45720" rIns="91440" bIns="45720" rtlCol="0" anchor="t"/>
          <a:lstStyle>
            <a:lvl1pPr algn="l">
              <a:lnSpc>
                <a:spcPct val="100000"/>
              </a:lnSpc>
              <a:defRPr sz="800" b="0" i="0">
                <a:solidFill>
                  <a:srgbClr val="6E6E6E"/>
                </a:solidFill>
                <a:latin typeface="Adobe Clean Han Regular" panose="020B0500000000000000" pitchFamily="34" charset="-128"/>
              </a:defRPr>
            </a:lvl1pPr>
          </a:lstStyle>
          <a:p>
            <a:r>
              <a:rPr lang="en-US" dirty="0"/>
              <a:t>Footer Goes Here</a:t>
            </a:r>
          </a:p>
        </p:txBody>
      </p:sp>
      <p:sp>
        <p:nvSpPr>
          <p:cNvPr id="4" name="Slide Number Placeholder 5">
            <a:extLst>
              <a:ext uri="{FF2B5EF4-FFF2-40B4-BE49-F238E27FC236}">
                <a16:creationId xmlns:a16="http://schemas.microsoft.com/office/drawing/2014/main" id="{40984DC9-2E6F-4F4D-995A-3BDA04912AE7}"/>
              </a:ext>
            </a:extLst>
          </p:cNvPr>
          <p:cNvSpPr>
            <a:spLocks noGrp="1"/>
          </p:cNvSpPr>
          <p:nvPr>
            <p:ph type="sldNum" sz="quarter" idx="4"/>
          </p:nvPr>
        </p:nvSpPr>
        <p:spPr>
          <a:xfrm>
            <a:off x="5895407" y="6560363"/>
            <a:ext cx="401186" cy="267660"/>
          </a:xfrm>
          <a:prstGeom prst="rect">
            <a:avLst/>
          </a:prstGeom>
        </p:spPr>
        <p:txBody>
          <a:bodyPr vert="horz" lIns="91440" tIns="45720" rIns="91440" bIns="45720" rtlCol="0" anchor="t"/>
          <a:lstStyle>
            <a:lvl1pPr algn="ctr">
              <a:defRPr sz="800" b="0" i="0">
                <a:solidFill>
                  <a:schemeClr val="tx1">
                    <a:tint val="75000"/>
                  </a:schemeClr>
                </a:solidFill>
                <a:latin typeface="Adobe Clean Han Regular" panose="020B0500000000000000" pitchFamily="34" charset="-128"/>
              </a:defRPr>
            </a:lvl1pPr>
          </a:lstStyle>
          <a:p>
            <a:fld id="{2D54ABF7-EC33-204F-A680-BCCE3CA2411A}" type="slidenum">
              <a:rPr lang="en-US" smtClean="0"/>
              <a:pPr/>
              <a:t>‹#›</a:t>
            </a:fld>
            <a:endParaRPr lang="en-US" dirty="0"/>
          </a:p>
        </p:txBody>
      </p:sp>
      <p:sp>
        <p:nvSpPr>
          <p:cNvPr id="5" name="Title Placeholder 4">
            <a:extLst>
              <a:ext uri="{FF2B5EF4-FFF2-40B4-BE49-F238E27FC236}">
                <a16:creationId xmlns:a16="http://schemas.microsoft.com/office/drawing/2014/main" id="{353DCA3C-5094-B14F-B080-18DFB21FDCAA}"/>
              </a:ext>
            </a:extLst>
          </p:cNvPr>
          <p:cNvSpPr>
            <a:spLocks noGrp="1"/>
          </p:cNvSpPr>
          <p:nvPr>
            <p:ph type="title"/>
          </p:nvPr>
        </p:nvSpPr>
        <p:spPr>
          <a:xfrm>
            <a:off x="306050" y="312660"/>
            <a:ext cx="11494008" cy="647458"/>
          </a:xfrm>
          <a:prstGeom prst="rect">
            <a:avLst/>
          </a:prstGeom>
        </p:spPr>
        <p:txBody>
          <a:bodyPr vert="horz" lIns="45720" tIns="45720" rIns="45720" bIns="45720" rtlCol="0" anchor="t">
            <a:noAutofit/>
          </a:bodyPr>
          <a:lstStyle/>
          <a:p>
            <a:r>
              <a:rPr lang="en-US" dirty="0"/>
              <a:t>Click to edit Master title style</a:t>
            </a:r>
          </a:p>
        </p:txBody>
      </p:sp>
      <p:sp>
        <p:nvSpPr>
          <p:cNvPr id="13" name="Text Placeholder 2">
            <a:extLst>
              <a:ext uri="{FF2B5EF4-FFF2-40B4-BE49-F238E27FC236}">
                <a16:creationId xmlns:a16="http://schemas.microsoft.com/office/drawing/2014/main" id="{B4EB161B-A0C5-1C48-A3B3-3D947E982DA8}"/>
              </a:ext>
            </a:extLst>
          </p:cNvPr>
          <p:cNvSpPr>
            <a:spLocks noGrp="1"/>
          </p:cNvSpPr>
          <p:nvPr>
            <p:ph type="body" idx="1"/>
          </p:nvPr>
        </p:nvSpPr>
        <p:spPr>
          <a:xfrm>
            <a:off x="292612" y="1401699"/>
            <a:ext cx="11518083" cy="4632976"/>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21DD2B9E-6BA2-414A-A3E6-165875CDED83}"/>
              </a:ext>
            </a:extLst>
          </p:cNvPr>
          <p:cNvPicPr>
            <a:picLocks noChangeAspect="1"/>
          </p:cNvPicPr>
          <p:nvPr userDrawn="1"/>
        </p:nvPicPr>
        <p:blipFill>
          <a:blip r:embed="rId11"/>
          <a:stretch>
            <a:fillRect/>
          </a:stretch>
        </p:blipFill>
        <p:spPr>
          <a:xfrm>
            <a:off x="378923" y="6578695"/>
            <a:ext cx="566078" cy="147131"/>
          </a:xfrm>
          <a:prstGeom prst="rect">
            <a:avLst/>
          </a:prstGeom>
        </p:spPr>
      </p:pic>
      <p:sp>
        <p:nvSpPr>
          <p:cNvPr id="10" name="Date Placeholder 3">
            <a:extLst>
              <a:ext uri="{FF2B5EF4-FFF2-40B4-BE49-F238E27FC236}">
                <a16:creationId xmlns:a16="http://schemas.microsoft.com/office/drawing/2014/main" id="{A3C8BD2E-F820-48C1-9E0B-681BB0E8517D}"/>
              </a:ext>
            </a:extLst>
          </p:cNvPr>
          <p:cNvSpPr txBox="1">
            <a:spLocks/>
          </p:cNvSpPr>
          <p:nvPr userDrawn="1"/>
        </p:nvSpPr>
        <p:spPr>
          <a:xfrm>
            <a:off x="9071021" y="6560363"/>
            <a:ext cx="2831432"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dirty="0">
                <a:solidFill>
                  <a:srgbClr val="6E6E6E"/>
                </a:solidFill>
                <a:latin typeface="Adobe Clean Han Regular" panose="020B0500000000000000" pitchFamily="34" charset="-128"/>
              </a:rPr>
              <a:t>©2021 Adobe. All Rights Reserved. Adobe Confidential.</a:t>
            </a:r>
          </a:p>
        </p:txBody>
      </p:sp>
    </p:spTree>
    <p:extLst>
      <p:ext uri="{BB962C8B-B14F-4D97-AF65-F5344CB8AC3E}">
        <p14:creationId xmlns:p14="http://schemas.microsoft.com/office/powerpoint/2010/main" val="3514207624"/>
      </p:ext>
    </p:extLst>
  </p:cSld>
  <p:clrMap bg1="lt1" tx1="dk1" bg2="lt2" tx2="dk2" accent1="accent1" accent2="accent2" accent3="accent3" accent4="accent4" accent5="accent5" accent6="accent6" hlink="hlink" folHlink="folHlink"/>
  <p:sldLayoutIdLst>
    <p:sldLayoutId id="2147483717" r:id="rId1"/>
    <p:sldLayoutId id="2147483728" r:id="rId2"/>
    <p:sldLayoutId id="2147483719" r:id="rId3"/>
    <p:sldLayoutId id="2147483724" r:id="rId4"/>
    <p:sldLayoutId id="2147483720" r:id="rId5"/>
    <p:sldLayoutId id="2147483725" r:id="rId6"/>
    <p:sldLayoutId id="2147483721" r:id="rId7"/>
    <p:sldLayoutId id="2147483722" r:id="rId8"/>
    <p:sldLayoutId id="2147483723" r:id="rId9"/>
  </p:sldLayoutIdLst>
  <p:hf sldNum="0" hdr="0" ftr="0" dt="0"/>
  <p:txStyles>
    <p:titleStyle>
      <a:lvl1pPr algn="l" defTabSz="914400" rtl="0" eaLnBrk="1" latinLnBrk="0" hangingPunct="1">
        <a:lnSpc>
          <a:spcPct val="90000"/>
        </a:lnSpc>
        <a:spcBef>
          <a:spcPct val="0"/>
        </a:spcBef>
        <a:buNone/>
        <a:defRPr sz="2800" b="0" i="0" kern="1200">
          <a:solidFill>
            <a:srgbClr val="FA0F00"/>
          </a:solidFill>
          <a:latin typeface="Adobe Clean Han ExtraBold" panose="020B0800000000000000" pitchFamily="34" charset="-128"/>
          <a:ea typeface="+mj-ea"/>
          <a:cs typeface="+mj-cs"/>
        </a:defRPr>
      </a:lvl1pPr>
    </p:titleStyle>
    <p:bodyStyle>
      <a:lvl1pPr marL="228600" indent="-228600"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85800" indent="-228600"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3000" indent="-228600"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0200" indent="-228600"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57400" indent="-228600"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04">
          <p15:clr>
            <a:srgbClr val="F26B43"/>
          </p15:clr>
        </p15:guide>
        <p15:guide id="2" orient="horz" pos="4055">
          <p15:clr>
            <a:srgbClr val="F26B43"/>
          </p15:clr>
        </p15:guide>
        <p15:guide id="3"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xperienceleague.adobe.com/docs/audience-manager/user-guide/implementation-integration-guides/implement-audience-manager.html?lang=ja" TargetMode="External"/><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hyperlink" Target="https://experienceleaguecommunities.adobe.com/t5/adobe-audience-manager/ct-p/adobe-audience-manager-community?profile.language=ja" TargetMode="External"/><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hyperlink" Target="https://exchange.adobe.com/experiencecloud.audience-manager.html#product" TargetMode="External"/><Relationship Id="rId5" Type="http://schemas.openxmlformats.org/officeDocument/2006/relationships/image" Target="../media/image26.svg"/><Relationship Id="rId10" Type="http://schemas.openxmlformats.org/officeDocument/2006/relationships/hyperlink" Target="https://experienceleague.adobe.com/docs/audience-manager.html?lang=ja" TargetMode="External"/><Relationship Id="rId4" Type="http://schemas.openxmlformats.org/officeDocument/2006/relationships/image" Target="../media/image25.png"/><Relationship Id="rId9" Type="http://schemas.openxmlformats.org/officeDocument/2006/relationships/hyperlink" Target="https://experienceleague.adobe.com/?lang=ja&amp;support-solution=General#recommended/solutions/audience-manage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hyperlink" Target="https://experienceleaguecommunities.adobe.com/t5/adobe-target/ct-p/adobe-target-community?profile.language=ja" TargetMode="External"/><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hyperlink" Target="https://experienceleague.adobe.com/docs/target/using/implement-target/implementing-target.html?lang=ja" TargetMode="External"/><Relationship Id="rId1" Type="http://schemas.openxmlformats.org/officeDocument/2006/relationships/slideLayout" Target="../slideLayouts/slideLayout7.xml"/><Relationship Id="rId6" Type="http://schemas.openxmlformats.org/officeDocument/2006/relationships/hyperlink" Target="https://experienceleague.adobe.com/docs/target.html?lang=ja" TargetMode="External"/><Relationship Id="rId11" Type="http://schemas.openxmlformats.org/officeDocument/2006/relationships/image" Target="../media/image33.png"/><Relationship Id="rId5" Type="http://schemas.openxmlformats.org/officeDocument/2006/relationships/hyperlink" Target="https://exchange.adobe.com/experiencecloud.adobetarget.html" TargetMode="External"/><Relationship Id="rId10" Type="http://schemas.openxmlformats.org/officeDocument/2006/relationships/image" Target="../media/image32.svg"/><Relationship Id="rId4" Type="http://schemas.openxmlformats.org/officeDocument/2006/relationships/hyperlink" Target="https://experienceleague.adobe.com/?lang=ja&amp;support-solution=Analytics#recommended/solutions/target" TargetMode="External"/><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hyperlink" Target="https://experienceleague.adobe.com/docs/experience-manager-learn/assets/overview.html?lang=ja" TargetMode="External"/><Relationship Id="rId13" Type="http://schemas.openxmlformats.org/officeDocument/2006/relationships/image" Target="../media/image36.svg"/><Relationship Id="rId18" Type="http://schemas.openxmlformats.org/officeDocument/2006/relationships/image" Target="../media/image41.png"/><Relationship Id="rId3" Type="http://schemas.openxmlformats.org/officeDocument/2006/relationships/hyperlink" Target="https://experienceleague.adobe.com/?lang=ja&amp;support-solution=Analytics#recommended/solutions/experience-manager" TargetMode="External"/><Relationship Id="rId21" Type="http://schemas.openxmlformats.org/officeDocument/2006/relationships/image" Target="../media/image44.svg"/><Relationship Id="rId7" Type="http://schemas.openxmlformats.org/officeDocument/2006/relationships/hyperlink" Target="https://experienceleague.adobe.com/docs/experience-manager-learn/getting-started-wknd-tutorial-develop/overview.html?lang=ja" TargetMode="External"/><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hyperlink" Target="https://experienceleaguecommunities.adobe.com/t5/adobe-experience-manager/ct-p/adobe-experience-manager-community?profile.language=ja" TargetMode="Externa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hyperlink" Target="https://helpx.adobe.com/jp/security/products/experience-manager.html" TargetMode="External"/><Relationship Id="rId11" Type="http://schemas.openxmlformats.org/officeDocument/2006/relationships/hyperlink" Target="https://experienceleague.adobe.com/docs/experience-manager-cloud-service/landing/home.html?lang=ja" TargetMode="External"/><Relationship Id="rId5" Type="http://schemas.openxmlformats.org/officeDocument/2006/relationships/hyperlink" Target="https://helpx.adobe.com/experience-manager/kt/eseminars/ask-the-expert/atace-index.html" TargetMode="External"/><Relationship Id="rId15" Type="http://schemas.openxmlformats.org/officeDocument/2006/relationships/image" Target="../media/image38.svg"/><Relationship Id="rId10" Type="http://schemas.openxmlformats.org/officeDocument/2006/relationships/hyperlink" Target="https://experienceleague.adobe.com/docs/experience-manager-cloud-service/overview/home.html?lang=ja" TargetMode="External"/><Relationship Id="rId19" Type="http://schemas.openxmlformats.org/officeDocument/2006/relationships/image" Target="../media/image42.svg"/><Relationship Id="rId4" Type="http://schemas.openxmlformats.org/officeDocument/2006/relationships/hyperlink" Target="https://experienceleague.adobe.com/docs/experience-manager-core-components/using/introduction.html?lang=ja" TargetMode="External"/><Relationship Id="rId9" Type="http://schemas.openxmlformats.org/officeDocument/2006/relationships/hyperlink" Target="https://experienceleague.adobe.com/docs/experience-manager-learn/forms/overview.html?lang=ja" TargetMode="External"/><Relationship Id="rId14" Type="http://schemas.openxmlformats.org/officeDocument/2006/relationships/image" Target="../media/image37.png"/><Relationship Id="rId22" Type="http://schemas.openxmlformats.org/officeDocument/2006/relationships/hyperlink" Target="https://experienceleague.adobe.com/docs/experience-manager-cloud-service.html?lang=ja"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exchange.adobe.com/experiencecloud.campaign.html#product" TargetMode="External"/><Relationship Id="rId13" Type="http://schemas.openxmlformats.org/officeDocument/2006/relationships/image" Target="../media/image49.png"/><Relationship Id="rId3" Type="http://schemas.openxmlformats.org/officeDocument/2006/relationships/hyperlink" Target="https://experienceleaguecommunities.adobe.com/t5/adobe-campaign-classic/ct-p/adobe-campaign-classic-community?profile.language=ja" TargetMode="External"/><Relationship Id="rId7" Type="http://schemas.openxmlformats.org/officeDocument/2006/relationships/hyperlink" Target="https://experienceleague.adobe.com/docs/campaign-standard.html?lang=ja" TargetMode="External"/><Relationship Id="rId12" Type="http://schemas.openxmlformats.org/officeDocument/2006/relationships/image" Target="../media/image48.svg"/><Relationship Id="rId2" Type="http://schemas.openxmlformats.org/officeDocument/2006/relationships/hyperlink" Target="https://experienceleague.adobe.com/docs/campaign-classic/using/campaign-classic-home.html?lang=ja" TargetMode="External"/><Relationship Id="rId1" Type="http://schemas.openxmlformats.org/officeDocument/2006/relationships/slideLayout" Target="../slideLayouts/slideLayout7.xml"/><Relationship Id="rId6" Type="http://schemas.openxmlformats.org/officeDocument/2006/relationships/hyperlink" Target="https://experienceleaguecommunities.adobe.com/t5/adobe-campaign-standard/ct-p/adobe-campaign-standard-community?profile.language=ja" TargetMode="External"/><Relationship Id="rId11" Type="http://schemas.openxmlformats.org/officeDocument/2006/relationships/image" Target="../media/image47.png"/><Relationship Id="rId5" Type="http://schemas.openxmlformats.org/officeDocument/2006/relationships/hyperlink" Target="https://experienceleague.adobe.com/docs/campaign-standard/using/campaign-standard-home.html?lang=ja" TargetMode="External"/><Relationship Id="rId10" Type="http://schemas.openxmlformats.org/officeDocument/2006/relationships/image" Target="../media/image46.svg"/><Relationship Id="rId4" Type="http://schemas.openxmlformats.org/officeDocument/2006/relationships/hyperlink" Target="https://experienceleague.adobe.com/docs/campaign-classic.html?lang=ja" TargetMode="External"/><Relationship Id="rId9" Type="http://schemas.openxmlformats.org/officeDocument/2006/relationships/image" Target="../media/image45.png"/><Relationship Id="rId14" Type="http://schemas.openxmlformats.org/officeDocument/2006/relationships/image" Target="../media/image50.svg"/></Relationships>
</file>

<file path=ppt/slides/_rels/slide1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hyperlink" Target="https://experienceleaguecommunities.adobe.com/t5/adobe-experience-platform/ct-p/adobe-experience-platform-community?profile.language=ja" TargetMode="External"/><Relationship Id="rId7" Type="http://schemas.openxmlformats.org/officeDocument/2006/relationships/image" Target="../media/image53.png"/><Relationship Id="rId12" Type="http://schemas.openxmlformats.org/officeDocument/2006/relationships/hyperlink" Target="https://experienceleague.adobe.com/docs/customer-one/using/home.html?lang=ja" TargetMode="External"/><Relationship Id="rId2" Type="http://schemas.openxmlformats.org/officeDocument/2006/relationships/hyperlink" Target="https://experienceleague.adobe.com/docs/experience-platform.html?lang=ja" TargetMode="External"/><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hyperlink" Target="https://exchange.adobe.com/experiencecloud.experience-platform-launch.html#product" TargetMode="External"/><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hyperlink" Target="https://experienceleague.adobe.com/?lang=ja&amp;support-solution=General#recommended/solutions/experience-platform" TargetMode="External"/><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experienceleague.adobe.com/?support-solution=Primetime&amp;lang=ja#support" TargetMode="External"/><Relationship Id="rId7" Type="http://schemas.openxmlformats.org/officeDocument/2006/relationships/image" Target="../media/image60.svg"/><Relationship Id="rId2" Type="http://schemas.openxmlformats.org/officeDocument/2006/relationships/hyperlink" Target="https://experienceleague.adobe.com/docs/primetime.html?lang=ja" TargetMode="Externa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62.sv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experienceleague.adobe.com/docs/marketo/using/home.html?lang=ja" TargetMode="External"/><Relationship Id="rId7" Type="http://schemas.openxmlformats.org/officeDocument/2006/relationships/hyperlink" Target="https://nation.marketo.com/t5/knowledgebase/tkb-p/support_solutions-documents" TargetMode="External"/><Relationship Id="rId12" Type="http://schemas.openxmlformats.org/officeDocument/2006/relationships/hyperlink" Target="https://exchange.adobe.com/experiencecloud.marketo-engage.html#product" TargetMode="External"/><Relationship Id="rId2" Type="http://schemas.openxmlformats.org/officeDocument/2006/relationships/hyperlink" Target="https://nation.marketo.com" TargetMode="External"/><Relationship Id="rId1" Type="http://schemas.openxmlformats.org/officeDocument/2006/relationships/slideLayout" Target="../slideLayouts/slideLayout7.xml"/><Relationship Id="rId6" Type="http://schemas.openxmlformats.org/officeDocument/2006/relationships/hyperlink" Target="https://nation.marketo.com/t5/support/ct-p/Support" TargetMode="External"/><Relationship Id="rId11" Type="http://schemas.openxmlformats.org/officeDocument/2006/relationships/image" Target="../media/image66.svg"/><Relationship Id="rId5" Type="http://schemas.openxmlformats.org/officeDocument/2006/relationships/image" Target="../media/image64.svg"/><Relationship Id="rId10" Type="http://schemas.openxmlformats.org/officeDocument/2006/relationships/image" Target="../media/image65.png"/><Relationship Id="rId4" Type="http://schemas.openxmlformats.org/officeDocument/2006/relationships/image" Target="../media/image63.png"/><Relationship Id="rId9" Type="http://schemas.openxmlformats.org/officeDocument/2006/relationships/image" Target="../media/image62.svg"/></Relationships>
</file>

<file path=ppt/slides/_rels/slide17.xml.rels><?xml version="1.0" encoding="UTF-8" standalone="yes"?>
<Relationships xmlns="http://schemas.openxmlformats.org/package/2006/relationships"><Relationship Id="rId8" Type="http://schemas.openxmlformats.org/officeDocument/2006/relationships/hyperlink" Target="https://experienceleague.adobe.com/docs/commerce.html?lang=ja" TargetMode="External"/><Relationship Id="rId13" Type="http://schemas.openxmlformats.org/officeDocument/2006/relationships/hyperlink" Target="https://support.magento.com/hc/en-us/" TargetMode="External"/><Relationship Id="rId3" Type="http://schemas.openxmlformats.org/officeDocument/2006/relationships/hyperlink" Target="https://support.magento.com/hc/en-us" TargetMode="External"/><Relationship Id="rId7" Type="http://schemas.openxmlformats.org/officeDocument/2006/relationships/hyperlink" Target="https://exchange.adobe.com/experiencecloud.commerce-cloud.html#product" TargetMode="External"/><Relationship Id="rId12" Type="http://schemas.openxmlformats.org/officeDocument/2006/relationships/image" Target="../media/image70.svg"/><Relationship Id="rId2" Type="http://schemas.openxmlformats.org/officeDocument/2006/relationships/hyperlink" Target="https://devdocs.magento.com/guides/v2.4/install-gde/install-flow-diagram.html" TargetMode="External"/><Relationship Id="rId1" Type="http://schemas.openxmlformats.org/officeDocument/2006/relationships/slideLayout" Target="../slideLayouts/slideLayout7.xml"/><Relationship Id="rId6" Type="http://schemas.openxmlformats.org/officeDocument/2006/relationships/hyperlink" Target="https://community.magento.com" TargetMode="External"/><Relationship Id="rId11" Type="http://schemas.openxmlformats.org/officeDocument/2006/relationships/image" Target="../media/image69.png"/><Relationship Id="rId5" Type="http://schemas.openxmlformats.org/officeDocument/2006/relationships/image" Target="../media/image68.svg"/><Relationship Id="rId10" Type="http://schemas.openxmlformats.org/officeDocument/2006/relationships/image" Target="../media/image40.svg"/><Relationship Id="rId4" Type="http://schemas.openxmlformats.org/officeDocument/2006/relationships/image" Target="../media/image67.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40.svg"/><Relationship Id="rId3" Type="http://schemas.openxmlformats.org/officeDocument/2006/relationships/hyperlink" Target="https://one.workfront.com/s/getting-started" TargetMode="External"/><Relationship Id="rId7" Type="http://schemas.openxmlformats.org/officeDocument/2006/relationships/image" Target="../media/image71.png"/><Relationship Id="rId12" Type="http://schemas.openxmlformats.org/officeDocument/2006/relationships/image" Target="../media/image39.png"/><Relationship Id="rId2" Type="http://schemas.openxmlformats.org/officeDocument/2006/relationships/hyperlink" Target="https://one.workfront.com/s/document-item?bundleId=workfront-classic&amp;topicId=Content%2FAdministration_and_Setup%2F_administration-and-setup.htm" TargetMode="External"/><Relationship Id="rId1" Type="http://schemas.openxmlformats.org/officeDocument/2006/relationships/slideLayout" Target="../slideLayouts/slideLayout7.xml"/><Relationship Id="rId6" Type="http://schemas.openxmlformats.org/officeDocument/2006/relationships/hyperlink" Target="https://one.workfront.com/s/documentation-classic" TargetMode="External"/><Relationship Id="rId11" Type="http://schemas.openxmlformats.org/officeDocument/2006/relationships/hyperlink" Target="https://one.workfront.com/s/support" TargetMode="External"/><Relationship Id="rId5" Type="http://schemas.openxmlformats.org/officeDocument/2006/relationships/hyperlink" Target="https://exchange.adobe.com/experiencecloud.workfront.html#product" TargetMode="External"/><Relationship Id="rId10" Type="http://schemas.openxmlformats.org/officeDocument/2006/relationships/image" Target="../media/image70.svg"/><Relationship Id="rId4" Type="http://schemas.openxmlformats.org/officeDocument/2006/relationships/hyperlink" Target="https://one.workfront.com/s/community" TargetMode="External"/><Relationship Id="rId9" Type="http://schemas.openxmlformats.org/officeDocument/2006/relationships/image" Target="../media/image69.png"/></Relationships>
</file>

<file path=ppt/slides/_rels/slide19.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hyperlink" Target="https://experienceleaguecommunities.adobe.com/t5/adobe-advertising-cloud/ct-p/adobe-advertising-cloud-community?profile.language=ja" TargetMode="External"/><Relationship Id="rId7" Type="http://schemas.openxmlformats.org/officeDocument/2006/relationships/image" Target="../media/image75.png"/><Relationship Id="rId2" Type="http://schemas.openxmlformats.org/officeDocument/2006/relationships/hyperlink" Target="https://exchange.adobe.com/experiencecloud.advertising-cloud.html#product" TargetMode="External"/><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hyperlink" Target="https://experienceleague.adobe.com/docs/advertising-cloud.html?lang=ja" TargetMode="External"/><Relationship Id="rId9"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adminconsole.adobe.com/jp/" TargetMode="External"/><Relationship Id="rId1" Type="http://schemas.openxmlformats.org/officeDocument/2006/relationships/slideLayout" Target="../slideLayouts/slideLayout7.xml"/><Relationship Id="rId5" Type="http://schemas.openxmlformats.org/officeDocument/2006/relationships/hyperlink" Target="https://helpx.adobe.com/jp/support/programs/enterprise-support-programs/premier-support-business.html" TargetMode="External"/><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experienceleague.adobe.com/?Solution=Experience+Platform&amp;support-solution=General&amp;lang=ja#support"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adobeprimetime.zendesk.com" TargetMode="External"/><Relationship Id="rId2" Type="http://schemas.openxmlformats.org/officeDocument/2006/relationships/hyperlink" Target="https://experienceleague.adobe.com/?Solution=Experience+Platform&amp;support-solution=General&amp;lang=ja#support" TargetMode="Externa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hyperlink" Target="https://account.magento.com/customer/account/login/referer/aHR0cHM6Ly9hY2NvdW50Lm1hZ2VudG8uY29tL3plbmRlc2svbG9naW4vaW5kZXgvP2JyYW5kX2lkPTExNDA5NDUxOTMxNCZsb2NhbGVfaWQ9MSZyZXR1cm5fdG89aHR0cHMlM0ElMkYlMkZzdXBwb3J0Lm1hZ2VudG8uY29tJTJGaGMlMkZlbi11cyZ0aW1lc3RhbXA9MTYzMTIxNzMyNA%2C%2C/"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support.magento.com/" TargetMode="External"/><Relationship Id="rId2" Type="http://schemas.openxmlformats.org/officeDocument/2006/relationships/hyperlink" Target="https://experienceleague.adobe.com/?Solution=Experience+Platform&amp;support-solution=General&amp;lang=ja#support" TargetMode="Externa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hyperlink" Target="https://account.magento.com/customer/account/login/referer/aHR0cHM6Ly9hY2NvdW50Lm1hZ2VudG8uY29tL3plbmRlc2svbG9naW4vaW5kZXgvP2JyYW5kX2lkPTExNDA5NDUxOTMxNCZsb2NhbGVfaWQ9MSZyZXR1cm5fdG89aHR0cHMlM0ElMkYlMkZzdXBwb3J0Lm1hZ2VudG8uY29tJTJGaGMlMkZlbi11cyZ0aW1lc3RhbXA9MTYzMTIxNzMyNA%2C%2C/"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nation.marketo.com/t5/product-blogs/how-to-use-the-support-portal/ba-p/297884" TargetMode="External"/><Relationship Id="rId2" Type="http://schemas.openxmlformats.org/officeDocument/2006/relationships/hyperlink" Target="https://nation.marketo.com/t5/support/ct-p/Support" TargetMode="Externa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hyperlink" Target="https://helpx.adobe.com/jp/contact/dma-external/DMACustomeCareRegionalPhoneNumbers.html" TargetMode="External"/><Relationship Id="rId7" Type="http://schemas.openxmlformats.org/officeDocument/2006/relationships/image" Target="../media/image92.svg"/><Relationship Id="rId2" Type="http://schemas.openxmlformats.org/officeDocument/2006/relationships/hyperlink" Target="https://experienceleague.adobe.com/?support-solution=General&amp;lang=ja#support" TargetMode="Externa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svg"/><Relationship Id="rId4" Type="http://schemas.openxmlformats.org/officeDocument/2006/relationships/image" Target="../media/image89.png"/><Relationship Id="rId9" Type="http://schemas.openxmlformats.org/officeDocument/2006/relationships/image" Target="../media/image94.svg"/></Relationships>
</file>

<file path=ppt/slides/_rels/slide27.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3" Type="http://schemas.openxmlformats.org/officeDocument/2006/relationships/hyperlink" Target="https://www.adobe.com/subscription/priority-product-update.html" TargetMode="External"/><Relationship Id="rId7" Type="http://schemas.openxmlformats.org/officeDocument/2006/relationships/image" Target="../media/image96.svg"/><Relationship Id="rId12" Type="http://schemas.openxmlformats.org/officeDocument/2006/relationships/image" Target="../media/image101.png"/><Relationship Id="rId2" Type="http://schemas.openxmlformats.org/officeDocument/2006/relationships/hyperlink" Target="https://experienceleague.adobe.com/?support-solution=General&amp;lang=ja#home" TargetMode="External"/><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hyperlink" Target="https://experienceleague.adobe.com/docs/release-notes/experience-cloud/current.html?lang=ja" TargetMode="External"/><Relationship Id="rId10" Type="http://schemas.openxmlformats.org/officeDocument/2006/relationships/image" Target="../media/image99.png"/><Relationship Id="rId4" Type="http://schemas.openxmlformats.org/officeDocument/2006/relationships/hyperlink" Target="https://www.adobe.com/subscription/adbeSecurityNotifications.html" TargetMode="External"/><Relationship Id="rId9" Type="http://schemas.openxmlformats.org/officeDocument/2006/relationships/image" Target="../media/image98.svg"/></Relationships>
</file>

<file path=ppt/slides/_rels/slide28.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sv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hyperlink" Target="https://experienceleague.adobe.com/?lang=ja#home" TargetMode="External"/><Relationship Id="rId16"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06.png"/><Relationship Id="rId11" Type="http://schemas.openxmlformats.org/officeDocument/2006/relationships/image" Target="../media/image111.svg"/><Relationship Id="rId5" Type="http://schemas.openxmlformats.org/officeDocument/2006/relationships/image" Target="../media/image105.svg"/><Relationship Id="rId15" Type="http://schemas.openxmlformats.org/officeDocument/2006/relationships/image" Target="../media/image11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www.adobe.com/jp/experience-cloud.htm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experienceleague.adobe.com/docs/home-tutorials.html?lang=ja"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adobe.ly/businesssupport" TargetMode="External"/><Relationship Id="rId1" Type="http://schemas.openxmlformats.org/officeDocument/2006/relationships/slideLayout" Target="../slideLayouts/slideLayout7.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slides/_rels/slide32.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adobe.ly/enterprisesupport" TargetMode="External"/><Relationship Id="rId1" Type="http://schemas.openxmlformats.org/officeDocument/2006/relationships/slideLayout" Target="../slideLayouts/slideLayout7.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slides/_rels/slide33.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adobe.ly/elitesupport" TargetMode="External"/><Relationship Id="rId1" Type="http://schemas.openxmlformats.org/officeDocument/2006/relationships/slideLayout" Target="../slideLayouts/slideLayout7.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hyperlink" Target="https://experienceleague.adobe.com/?support-solution=Experience+Manager&amp;lang=ja#support" TargetMode="External"/><Relationship Id="rId2" Type="http://schemas.openxmlformats.org/officeDocument/2006/relationships/hyperlink" Target="experienceleague.adobe.com" TargetMode="External"/><Relationship Id="rId1" Type="http://schemas.openxmlformats.org/officeDocument/2006/relationships/slideLayout" Target="../slideLayouts/slideLayout7.xml"/><Relationship Id="rId6" Type="http://schemas.openxmlformats.org/officeDocument/2006/relationships/hyperlink" Target="https://status.adobe.com/experience_cloud" TargetMode="External"/><Relationship Id="rId5" Type="http://schemas.openxmlformats.org/officeDocument/2006/relationships/hyperlink" Target="https://helpx.adobe.com/jp/contact/dma-external/DMACustomeCareRegionalPhoneNumbers.html" TargetMode="External"/><Relationship Id="rId4" Type="http://schemas.openxmlformats.org/officeDocument/2006/relationships/hyperlink" Target="https://experienceleague.adobe.com/?support-solution=Campaign&amp;lang=ja#support"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experienceleague.adobe.com/?support-solution=General&amp;lang=ja#support"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experienceleague.adobe.com/docs/analytics/implementation/home.html?lang=ja" TargetMode="External"/><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hyperlink" Target="https://experienceleague.adobe.com/docs/analytics/landing/home.html?lang=ja" TargetMode="Externa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hyperlink" Target="https://exchange.adobe.com/experiencecloud.analytics.html#product" TargetMode="External"/><Relationship Id="rId5" Type="http://schemas.openxmlformats.org/officeDocument/2006/relationships/image" Target="../media/image20.svg"/><Relationship Id="rId10" Type="http://schemas.openxmlformats.org/officeDocument/2006/relationships/hyperlink" Target="https://experienceleague.adobe.com/?lang=ja&amp;support-solution=Analytics#recommended/solutions/analytics" TargetMode="External"/><Relationship Id="rId4" Type="http://schemas.openxmlformats.org/officeDocument/2006/relationships/image" Target="../media/image19.png"/><Relationship Id="rId9" Type="http://schemas.openxmlformats.org/officeDocument/2006/relationships/hyperlink" Target="https://experienceleaguecommunities.adobe.com/t5/adobe-analytics/ct-p/adobe-analytics-community?profile.language=j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E4DC75-68B1-4982-9B3F-B81052D185BF}"/>
              </a:ext>
            </a:extLst>
          </p:cNvPr>
          <p:cNvSpPr>
            <a:spLocks noGrp="1"/>
          </p:cNvSpPr>
          <p:nvPr>
            <p:ph type="title"/>
          </p:nvPr>
        </p:nvSpPr>
        <p:spPr>
          <a:xfrm>
            <a:off x="2203299" y="2796819"/>
            <a:ext cx="5919381" cy="1213050"/>
          </a:xfrm>
        </p:spPr>
        <p:txBody>
          <a:bodyPr/>
          <a:lstStyle/>
          <a:p>
            <a:r>
              <a:rPr lang="ja-JP" sz="3600" dirty="0">
                <a:latin typeface="Adobe Clean Han ExtraBold" panose="020B0800000000000000" pitchFamily="34" charset="-128"/>
                <a:ea typeface="Adobe Clean Han ExtraBold" panose="020B0800000000000000" pitchFamily="34" charset="-128"/>
              </a:rPr>
              <a:t>Adobe Experience Cloud</a:t>
            </a:r>
            <a:br>
              <a:rPr lang="ja-JP" sz="3600" dirty="0">
                <a:latin typeface="Adobe Clean Han ExtraBold" panose="020B0800000000000000" pitchFamily="34" charset="-128"/>
                <a:ea typeface="Adobe Clean Han ExtraBold" panose="020B0800000000000000" pitchFamily="34" charset="-128"/>
              </a:rPr>
            </a:br>
            <a:r>
              <a:rPr lang="ja-JP" sz="3600" dirty="0">
                <a:latin typeface="Adobe Clean Han ExtraBold" panose="020B0800000000000000" pitchFamily="34" charset="-128"/>
                <a:ea typeface="Adobe Clean Han ExtraBold" panose="020B0800000000000000" pitchFamily="34" charset="-128"/>
              </a:rPr>
              <a:t>カスタマーサポートガイド</a:t>
            </a:r>
          </a:p>
        </p:txBody>
      </p:sp>
      <p:sp>
        <p:nvSpPr>
          <p:cNvPr id="5" name="Content Placeholder 4">
            <a:extLst>
              <a:ext uri="{FF2B5EF4-FFF2-40B4-BE49-F238E27FC236}">
                <a16:creationId xmlns:a16="http://schemas.microsoft.com/office/drawing/2014/main" id="{211F90D9-0635-46E9-8453-58FEB28FB017}"/>
              </a:ext>
            </a:extLst>
          </p:cNvPr>
          <p:cNvSpPr>
            <a:spLocks noGrp="1"/>
          </p:cNvSpPr>
          <p:nvPr>
            <p:ph sz="quarter" idx="11"/>
          </p:nvPr>
        </p:nvSpPr>
        <p:spPr>
          <a:xfrm>
            <a:off x="2203299" y="4123739"/>
            <a:ext cx="5909954" cy="1078057"/>
          </a:xfrm>
        </p:spPr>
        <p:txBody>
          <a:bodyPr/>
          <a:lstStyle/>
          <a:p>
            <a:r>
              <a:rPr lang="ja-JP" b="0" dirty="0">
                <a:latin typeface="Adobe Clean Han ExtraBold" panose="020B0800000000000000" pitchFamily="34" charset="-128"/>
                <a:ea typeface="Adobe Clean Han ExtraBold" panose="020B0800000000000000" pitchFamily="34" charset="-128"/>
              </a:rPr>
              <a:t>このガイドに記載されている情報とリソースを活用すると、アドビソリューションの価値を最大限に引き出すことができます。</a:t>
            </a:r>
          </a:p>
        </p:txBody>
      </p:sp>
    </p:spTree>
    <p:extLst>
      <p:ext uri="{BB962C8B-B14F-4D97-AF65-F5344CB8AC3E}">
        <p14:creationId xmlns:p14="http://schemas.microsoft.com/office/powerpoint/2010/main" val="126089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5" y="312661"/>
            <a:ext cx="11762823" cy="646189"/>
          </a:xfrm>
        </p:spPr>
        <p:txBody>
          <a:bodyPr/>
          <a:lstStyle/>
          <a:p>
            <a:r>
              <a:rPr lang="ja-JP" dirty="0">
                <a:ea typeface="Adobe Clean Han ExtraBold" panose="020B0800000000000000" pitchFamily="34" charset="-128"/>
              </a:rPr>
              <a:t>Adobe Audience Manager：</a:t>
            </a:r>
            <a:r>
              <a:rPr lang="ja-JP" spc="-40" dirty="0">
                <a:solidFill>
                  <a:schemeClr val="tx1"/>
                </a:solidFill>
                <a:ea typeface="Adobe Clean Han ExtraBold" panose="020B0800000000000000" pitchFamily="34" charset="-128"/>
              </a:rPr>
              <a:t>ユニークオーディエンスプロファイルを容易に作成できるデータ管理プラットフォームです。最も価値の高いセグメントを特定し、あらゆるデジタルチャネルで活用することができます。</a:t>
            </a:r>
          </a:p>
        </p:txBody>
      </p:sp>
      <p:grpSp>
        <p:nvGrpSpPr>
          <p:cNvPr id="41" name="Group 40">
            <a:extLst>
              <a:ext uri="{FF2B5EF4-FFF2-40B4-BE49-F238E27FC236}">
                <a16:creationId xmlns:a16="http://schemas.microsoft.com/office/drawing/2014/main" id="{021B9DFE-A17D-4199-A072-59CFB9B9607D}"/>
              </a:ext>
            </a:extLst>
          </p:cNvPr>
          <p:cNvGrpSpPr/>
          <p:nvPr/>
        </p:nvGrpSpPr>
        <p:grpSpPr>
          <a:xfrm>
            <a:off x="340538" y="1712621"/>
            <a:ext cx="3679201" cy="2270904"/>
            <a:chOff x="340538" y="1413856"/>
            <a:chExt cx="3679201" cy="2270904"/>
          </a:xfrm>
        </p:grpSpPr>
        <p:sp>
          <p:nvSpPr>
            <p:cNvPr id="54" name="Rectangle 53">
              <a:extLst>
                <a:ext uri="{FF2B5EF4-FFF2-40B4-BE49-F238E27FC236}">
                  <a16:creationId xmlns:a16="http://schemas.microsoft.com/office/drawing/2014/main" id="{7B8F9C42-0FC9-420D-B05D-9CC8B2DE5507}"/>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5" name="Group 54">
              <a:extLst>
                <a:ext uri="{FF2B5EF4-FFF2-40B4-BE49-F238E27FC236}">
                  <a16:creationId xmlns:a16="http://schemas.microsoft.com/office/drawing/2014/main" id="{185BEEEC-D327-4CC0-82C6-A5A2F13474AF}"/>
                </a:ext>
              </a:extLst>
            </p:cNvPr>
            <p:cNvGrpSpPr/>
            <p:nvPr/>
          </p:nvGrpSpPr>
          <p:grpSpPr>
            <a:xfrm>
              <a:off x="444487" y="1515316"/>
              <a:ext cx="3471302" cy="403039"/>
              <a:chOff x="4000500" y="1895754"/>
              <a:chExt cx="1000125" cy="2664807"/>
            </a:xfrm>
          </p:grpSpPr>
          <p:sp>
            <p:nvSpPr>
              <p:cNvPr id="57" name="Rectangle: Rounded Corners 56">
                <a:extLst>
                  <a:ext uri="{FF2B5EF4-FFF2-40B4-BE49-F238E27FC236}">
                    <a16:creationId xmlns:a16="http://schemas.microsoft.com/office/drawing/2014/main" id="{25599B8F-8B62-419B-973C-6E2A49811778}"/>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58" name="Rectangle: Rounded Corners 57">
                <a:extLst>
                  <a:ext uri="{FF2B5EF4-FFF2-40B4-BE49-F238E27FC236}">
                    <a16:creationId xmlns:a16="http://schemas.microsoft.com/office/drawing/2014/main" id="{EF5920F9-37A6-4CCC-902A-790E3E9C95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600" dirty="0">
                    <a:solidFill>
                      <a:srgbClr val="FFFFFF"/>
                    </a:solidFill>
                    <a:latin typeface="Adobe Clean Han ExtraBold" panose="020B0800000000000000" pitchFamily="34" charset="-128"/>
                    <a:ea typeface="Adobe Clean Han ExtraBold" panose="020B0800000000000000" pitchFamily="34" charset="-128"/>
                  </a:rPr>
                  <a:t>オーディエンスへの理解</a:t>
                </a:r>
              </a:p>
            </p:txBody>
          </p:sp>
        </p:grpSp>
        <p:sp>
          <p:nvSpPr>
            <p:cNvPr id="56" name="TextBox 55">
              <a:extLst>
                <a:ext uri="{FF2B5EF4-FFF2-40B4-BE49-F238E27FC236}">
                  <a16:creationId xmlns:a16="http://schemas.microsoft.com/office/drawing/2014/main" id="{0286F9D6-40BD-435D-AD67-6F9AE6A1466C}"/>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400" dirty="0">
                  <a:latin typeface="Adobe Clean Han Normal" panose="020B0400000000000000" pitchFamily="34" charset="-128"/>
                  <a:ea typeface="Adobe Clean Han Normal" panose="020B0400000000000000" pitchFamily="34" charset="-128"/>
                </a:rPr>
                <a:t>すべてのデータソースを一元管理することで、オーディエンスの全体像を把握できます。</a:t>
              </a:r>
            </a:p>
          </p:txBody>
        </p:sp>
      </p:grpSp>
      <p:grpSp>
        <p:nvGrpSpPr>
          <p:cNvPr id="42" name="Group 41">
            <a:extLst>
              <a:ext uri="{FF2B5EF4-FFF2-40B4-BE49-F238E27FC236}">
                <a16:creationId xmlns:a16="http://schemas.microsoft.com/office/drawing/2014/main" id="{FAA507D0-1492-4255-9D5E-CAC81EADEF19}"/>
              </a:ext>
            </a:extLst>
          </p:cNvPr>
          <p:cNvGrpSpPr/>
          <p:nvPr/>
        </p:nvGrpSpPr>
        <p:grpSpPr>
          <a:xfrm>
            <a:off x="4260688" y="1712621"/>
            <a:ext cx="3679201" cy="2270904"/>
            <a:chOff x="340538" y="1413856"/>
            <a:chExt cx="3679201" cy="2270904"/>
          </a:xfrm>
        </p:grpSpPr>
        <p:sp>
          <p:nvSpPr>
            <p:cNvPr id="49" name="Rectangle 48">
              <a:extLst>
                <a:ext uri="{FF2B5EF4-FFF2-40B4-BE49-F238E27FC236}">
                  <a16:creationId xmlns:a16="http://schemas.microsoft.com/office/drawing/2014/main" id="{A2F3FD92-1DB4-4FBD-9CBA-460C261E4FF0}"/>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0" name="Group 49">
              <a:extLst>
                <a:ext uri="{FF2B5EF4-FFF2-40B4-BE49-F238E27FC236}">
                  <a16:creationId xmlns:a16="http://schemas.microsoft.com/office/drawing/2014/main" id="{C77E44D1-00C3-4FDE-9F8C-452930551B2A}"/>
                </a:ext>
              </a:extLst>
            </p:cNvPr>
            <p:cNvGrpSpPr/>
            <p:nvPr/>
          </p:nvGrpSpPr>
          <p:grpSpPr>
            <a:xfrm>
              <a:off x="444487" y="1515316"/>
              <a:ext cx="3471302" cy="403039"/>
              <a:chOff x="4000500" y="1895754"/>
              <a:chExt cx="1000125" cy="2664807"/>
            </a:xfrm>
          </p:grpSpPr>
          <p:sp>
            <p:nvSpPr>
              <p:cNvPr id="52" name="Rectangle: Rounded Corners 51">
                <a:extLst>
                  <a:ext uri="{FF2B5EF4-FFF2-40B4-BE49-F238E27FC236}">
                    <a16:creationId xmlns:a16="http://schemas.microsoft.com/office/drawing/2014/main" id="{881BD5A7-6B15-4A6D-8D01-E7B5D9E87C49}"/>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53" name="Rectangle: Rounded Corners 52">
                <a:extLst>
                  <a:ext uri="{FF2B5EF4-FFF2-40B4-BE49-F238E27FC236}">
                    <a16:creationId xmlns:a16="http://schemas.microsoft.com/office/drawing/2014/main" id="{B5710A7E-D31B-427A-9223-EAA81AA616A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新しいセグメントの作成</a:t>
                </a:r>
              </a:p>
            </p:txBody>
          </p:sp>
        </p:grpSp>
        <p:sp>
          <p:nvSpPr>
            <p:cNvPr id="51" name="TextBox 50">
              <a:extLst>
                <a:ext uri="{FF2B5EF4-FFF2-40B4-BE49-F238E27FC236}">
                  <a16:creationId xmlns:a16="http://schemas.microsoft.com/office/drawing/2014/main" id="{A92FABCE-21F7-4FAD-8072-55E67E779221}"/>
                </a:ext>
              </a:extLst>
            </p:cNvPr>
            <p:cNvSpPr txBox="1"/>
            <p:nvPr/>
          </p:nvSpPr>
          <p:spPr>
            <a:xfrm>
              <a:off x="486414" y="2600219"/>
              <a:ext cx="3387448"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400" dirty="0">
                  <a:latin typeface="Adobe Clean Han Normal" panose="020B0400000000000000" pitchFamily="34" charset="-128"/>
                  <a:ea typeface="Adobe Clean Han Normal" panose="020B0400000000000000" pitchFamily="34" charset="-128"/>
                </a:rPr>
                <a:t>価値の高い新セグメントを継続的に発見して整理し、ターゲティングやパーソナライゼーションをよりスマートに実現できるようになります。</a:t>
              </a:r>
            </a:p>
          </p:txBody>
        </p:sp>
      </p:grpSp>
      <p:grpSp>
        <p:nvGrpSpPr>
          <p:cNvPr id="43" name="Group 42">
            <a:extLst>
              <a:ext uri="{FF2B5EF4-FFF2-40B4-BE49-F238E27FC236}">
                <a16:creationId xmlns:a16="http://schemas.microsoft.com/office/drawing/2014/main" id="{AB767A27-BA49-4CEE-B80F-BDF74ADFD3B3}"/>
              </a:ext>
            </a:extLst>
          </p:cNvPr>
          <p:cNvGrpSpPr/>
          <p:nvPr/>
        </p:nvGrpSpPr>
        <p:grpSpPr>
          <a:xfrm>
            <a:off x="8180839" y="1712621"/>
            <a:ext cx="3679201" cy="2270904"/>
            <a:chOff x="340538" y="1413856"/>
            <a:chExt cx="3679201" cy="2270904"/>
          </a:xfrm>
        </p:grpSpPr>
        <p:sp>
          <p:nvSpPr>
            <p:cNvPr id="44" name="Rectangle 43">
              <a:extLst>
                <a:ext uri="{FF2B5EF4-FFF2-40B4-BE49-F238E27FC236}">
                  <a16:creationId xmlns:a16="http://schemas.microsoft.com/office/drawing/2014/main" id="{445253AF-D94C-476D-ACDC-3A5FECAC52BA}"/>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45" name="Group 44">
              <a:extLst>
                <a:ext uri="{FF2B5EF4-FFF2-40B4-BE49-F238E27FC236}">
                  <a16:creationId xmlns:a16="http://schemas.microsoft.com/office/drawing/2014/main" id="{C4F3699E-B4C3-42CF-ADE4-5EEEA8657881}"/>
                </a:ext>
              </a:extLst>
            </p:cNvPr>
            <p:cNvGrpSpPr/>
            <p:nvPr/>
          </p:nvGrpSpPr>
          <p:grpSpPr>
            <a:xfrm>
              <a:off x="444487" y="1515316"/>
              <a:ext cx="3471302" cy="403039"/>
              <a:chOff x="4000500" y="1895754"/>
              <a:chExt cx="1000125" cy="2664807"/>
            </a:xfrm>
          </p:grpSpPr>
          <p:sp>
            <p:nvSpPr>
              <p:cNvPr id="47" name="Rectangle: Rounded Corners 46">
                <a:extLst>
                  <a:ext uri="{FF2B5EF4-FFF2-40B4-BE49-F238E27FC236}">
                    <a16:creationId xmlns:a16="http://schemas.microsoft.com/office/drawing/2014/main" id="{39DAB3CF-4D8C-4EF2-BE9B-1712C00CDE84}"/>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48" name="Rectangle: Rounded Corners 47">
                <a:extLst>
                  <a:ext uri="{FF2B5EF4-FFF2-40B4-BE49-F238E27FC236}">
                    <a16:creationId xmlns:a16="http://schemas.microsoft.com/office/drawing/2014/main" id="{081EE4E1-AA9F-46CE-AFE8-7020A782AE10}"/>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広告効果の向上</a:t>
                </a:r>
              </a:p>
            </p:txBody>
          </p:sp>
        </p:grpSp>
        <p:sp>
          <p:nvSpPr>
            <p:cNvPr id="46" name="TextBox 45">
              <a:extLst>
                <a:ext uri="{FF2B5EF4-FFF2-40B4-BE49-F238E27FC236}">
                  <a16:creationId xmlns:a16="http://schemas.microsoft.com/office/drawing/2014/main" id="{62D5A356-FD49-4444-A579-D71DEFF92EB0}"/>
                </a:ext>
              </a:extLst>
            </p:cNvPr>
            <p:cNvSpPr txBox="1"/>
            <p:nvPr/>
          </p:nvSpPr>
          <p:spPr>
            <a:xfrm>
              <a:off x="486414" y="2600219"/>
              <a:ext cx="3387448"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400" dirty="0">
                  <a:latin typeface="Adobe Clean Han Normal" panose="020B0400000000000000" pitchFamily="34" charset="-128"/>
                  <a:ea typeface="Adobe Clean Han Normal" panose="020B0400000000000000" pitchFamily="34" charset="-128"/>
                </a:rPr>
                <a:t>あらゆるプラットフォームで特定のセグメントをターゲティング可能になり、</a:t>
              </a:r>
              <a:br>
                <a:rPr lang="sk-SK" altLang="ja-JP" sz="1400" dirty="0">
                  <a:latin typeface="Adobe Clean Han Normal" panose="020B0400000000000000" pitchFamily="34" charset="-128"/>
                  <a:ea typeface="Adobe Clean Han Normal" panose="020B0400000000000000" pitchFamily="34" charset="-128"/>
                </a:rPr>
              </a:br>
              <a:r>
                <a:rPr lang="ja-JP" sz="1400" dirty="0">
                  <a:latin typeface="Adobe Clean Han Normal" panose="020B0400000000000000" pitchFamily="34" charset="-128"/>
                  <a:ea typeface="Adobe Clean Han Normal" panose="020B0400000000000000" pitchFamily="34" charset="-128"/>
                </a:rPr>
                <a:t>広告キャンペーンの効果を高めることができます。</a:t>
              </a:r>
            </a:p>
          </p:txBody>
        </p:sp>
      </p:grpSp>
      <p:pic>
        <p:nvPicPr>
          <p:cNvPr id="4" name="Graphic 3">
            <a:extLst>
              <a:ext uri="{FF2B5EF4-FFF2-40B4-BE49-F238E27FC236}">
                <a16:creationId xmlns:a16="http://schemas.microsoft.com/office/drawing/2014/main" id="{DBAA2FBB-EDA3-448E-A88B-051304D50C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6138" y="2371027"/>
            <a:ext cx="468000" cy="468000"/>
          </a:xfrm>
          <a:prstGeom prst="rect">
            <a:avLst/>
          </a:prstGeom>
        </p:spPr>
      </p:pic>
      <p:pic>
        <p:nvPicPr>
          <p:cNvPr id="8" name="Graphic 7">
            <a:extLst>
              <a:ext uri="{FF2B5EF4-FFF2-40B4-BE49-F238E27FC236}">
                <a16:creationId xmlns:a16="http://schemas.microsoft.com/office/drawing/2014/main" id="{B79A71A9-6636-46DB-95F0-529ADBD2A0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343" y="2371027"/>
            <a:ext cx="461313" cy="468000"/>
          </a:xfrm>
          <a:prstGeom prst="rect">
            <a:avLst/>
          </a:prstGeom>
        </p:spPr>
      </p:pic>
      <p:pic>
        <p:nvPicPr>
          <p:cNvPr id="10" name="Graphic 9">
            <a:extLst>
              <a:ext uri="{FF2B5EF4-FFF2-40B4-BE49-F238E27FC236}">
                <a16:creationId xmlns:a16="http://schemas.microsoft.com/office/drawing/2014/main" id="{BE450939-2740-444D-AD44-93994D0A1C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71880" y="2385287"/>
            <a:ext cx="497117" cy="439480"/>
          </a:xfrm>
          <a:prstGeom prst="rect">
            <a:avLst/>
          </a:prstGeom>
        </p:spPr>
      </p:pic>
      <p:grpSp>
        <p:nvGrpSpPr>
          <p:cNvPr id="109" name="Group 108">
            <a:extLst>
              <a:ext uri="{FF2B5EF4-FFF2-40B4-BE49-F238E27FC236}">
                <a16:creationId xmlns:a16="http://schemas.microsoft.com/office/drawing/2014/main" id="{7D48164B-A545-4E24-9BCA-E2D4DA87B120}"/>
              </a:ext>
            </a:extLst>
          </p:cNvPr>
          <p:cNvGrpSpPr/>
          <p:nvPr/>
        </p:nvGrpSpPr>
        <p:grpSpPr>
          <a:xfrm>
            <a:off x="340538" y="4213249"/>
            <a:ext cx="2448000" cy="403039"/>
            <a:chOff x="4000500" y="1895754"/>
            <a:chExt cx="1000125" cy="2664807"/>
          </a:xfrm>
        </p:grpSpPr>
        <p:sp>
          <p:nvSpPr>
            <p:cNvPr id="110" name="Rectangle: Rounded Corners 109">
              <a:extLst>
                <a:ext uri="{FF2B5EF4-FFF2-40B4-BE49-F238E27FC236}">
                  <a16:creationId xmlns:a16="http://schemas.microsoft.com/office/drawing/2014/main" id="{FEA8D35C-CA8F-4F15-83B7-34135E95296C}"/>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11" name="Rectangle: Rounded Corners 110">
              <a:extLst>
                <a:ext uri="{FF2B5EF4-FFF2-40B4-BE49-F238E27FC236}">
                  <a16:creationId xmlns:a16="http://schemas.microsoft.com/office/drawing/2014/main" id="{30651CCC-A04B-443B-BDD7-278312D9973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u="sng" dirty="0">
                  <a:solidFill>
                    <a:schemeClr val="bg1"/>
                  </a:solidFill>
                  <a:latin typeface="Adobe Clean Han ExtraBold" panose="020B0800000000000000" pitchFamily="34" charset="-128"/>
                  <a:ea typeface="Adobe Clean Han ExtraBold" panose="020B0800000000000000" pitchFamily="34" charset="-128"/>
                  <a:hlinkClick r:id="rId8">
                    <a:extLst>
                      <a:ext uri="{A12FA001-AC4F-418D-AE19-62706E023703}">
                        <ahyp:hlinkClr xmlns:ahyp="http://schemas.microsoft.com/office/drawing/2018/hyperlinkcolor" val="tx"/>
                      </a:ext>
                    </a:extLst>
                  </a:hlinkClick>
                </a:rPr>
                <a:t>実装ガイド</a:t>
              </a:r>
            </a:p>
          </p:txBody>
        </p:sp>
      </p:grpSp>
      <p:grpSp>
        <p:nvGrpSpPr>
          <p:cNvPr id="112" name="Group 111">
            <a:extLst>
              <a:ext uri="{FF2B5EF4-FFF2-40B4-BE49-F238E27FC236}">
                <a16:creationId xmlns:a16="http://schemas.microsoft.com/office/drawing/2014/main" id="{C370CE11-CCD6-4A03-B8E6-BB94E77DC034}"/>
              </a:ext>
            </a:extLst>
          </p:cNvPr>
          <p:cNvGrpSpPr/>
          <p:nvPr/>
        </p:nvGrpSpPr>
        <p:grpSpPr>
          <a:xfrm>
            <a:off x="6279347" y="4213249"/>
            <a:ext cx="2448000" cy="403039"/>
            <a:chOff x="4000500" y="1895754"/>
            <a:chExt cx="1000125" cy="2664807"/>
          </a:xfrm>
        </p:grpSpPr>
        <p:sp>
          <p:nvSpPr>
            <p:cNvPr id="113" name="Rectangle: Rounded Corners 112">
              <a:extLst>
                <a:ext uri="{FF2B5EF4-FFF2-40B4-BE49-F238E27FC236}">
                  <a16:creationId xmlns:a16="http://schemas.microsoft.com/office/drawing/2014/main" id="{EC7CAA82-9768-4BAB-8E59-97282C7E5FB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14" name="Rectangle: Rounded Corners 113">
              <a:extLst>
                <a:ext uri="{FF2B5EF4-FFF2-40B4-BE49-F238E27FC236}">
                  <a16:creationId xmlns:a16="http://schemas.microsoft.com/office/drawing/2014/main" id="{317FBFC1-9BF7-4396-8247-D0A3080086E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ja-JP" sz="1400" dirty="0">
                  <a:solidFill>
                    <a:srgbClr val="FFFFFF"/>
                  </a:solidFill>
                  <a:latin typeface="Adobe Clean Han ExtraBold" panose="020B0800000000000000" pitchFamily="34" charset="-128"/>
                  <a:ea typeface="Adobe Clean Han ExtraBold" panose="020B0800000000000000" pitchFamily="34" charset="-128"/>
                  <a:hlinkClick r:id="rId9">
                    <a:extLst>
                      <a:ext uri="{A12FA001-AC4F-418D-AE19-62706E023703}">
                        <ahyp:hlinkClr xmlns:ahyp="http://schemas.microsoft.com/office/drawing/2018/hyperlinkcolor" val="tx"/>
                      </a:ext>
                    </a:extLst>
                  </a:hlinkClick>
                </a:rPr>
                <a:t>トレーニングとサポート</a:t>
              </a:r>
            </a:p>
          </p:txBody>
        </p:sp>
      </p:grpSp>
      <p:grpSp>
        <p:nvGrpSpPr>
          <p:cNvPr id="115" name="Group 114">
            <a:extLst>
              <a:ext uri="{FF2B5EF4-FFF2-40B4-BE49-F238E27FC236}">
                <a16:creationId xmlns:a16="http://schemas.microsoft.com/office/drawing/2014/main" id="{6A1DEFA4-F36C-40AA-A386-0D902AEC50D4}"/>
              </a:ext>
            </a:extLst>
          </p:cNvPr>
          <p:cNvGrpSpPr/>
          <p:nvPr/>
        </p:nvGrpSpPr>
        <p:grpSpPr>
          <a:xfrm>
            <a:off x="2915448" y="4213249"/>
            <a:ext cx="3253340" cy="403039"/>
            <a:chOff x="4000500" y="1895754"/>
            <a:chExt cx="1000125" cy="2664807"/>
          </a:xfrm>
        </p:grpSpPr>
        <p:sp>
          <p:nvSpPr>
            <p:cNvPr id="116" name="Rectangle: Rounded Corners 115">
              <a:extLst>
                <a:ext uri="{FF2B5EF4-FFF2-40B4-BE49-F238E27FC236}">
                  <a16:creationId xmlns:a16="http://schemas.microsoft.com/office/drawing/2014/main" id="{0DFC6A17-E698-4A72-AC55-1AD90B6074D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17" name="Rectangle: Rounded Corners 116">
              <a:extLst>
                <a:ext uri="{FF2B5EF4-FFF2-40B4-BE49-F238E27FC236}">
                  <a16:creationId xmlns:a16="http://schemas.microsoft.com/office/drawing/2014/main" id="{B638091C-E8E2-4DD0-966A-BA72729D4F5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ja-JP" sz="1400" dirty="0">
                  <a:solidFill>
                    <a:srgbClr val="FFFFFF"/>
                  </a:solidFill>
                  <a:latin typeface="Adobe Clean Han ExtraBold" panose="020B0800000000000000" pitchFamily="34" charset="-128"/>
                  <a:ea typeface="Adobe Clean Han ExtraBold" panose="020B0800000000000000" pitchFamily="34" charset="-128"/>
                  <a:hlinkClick r:id="rId10">
                    <a:extLst>
                      <a:ext uri="{A12FA001-AC4F-418D-AE19-62706E023703}">
                        <ahyp:hlinkClr xmlns:ahyp="http://schemas.microsoft.com/office/drawing/2018/hyperlinkcolor" val="tx"/>
                      </a:ext>
                    </a:extLst>
                  </a:hlinkClick>
                </a:rPr>
                <a:t>Audience Manager ドキュメント</a:t>
              </a:r>
            </a:p>
          </p:txBody>
        </p:sp>
      </p:grpSp>
      <p:grpSp>
        <p:nvGrpSpPr>
          <p:cNvPr id="118" name="Group 117">
            <a:extLst>
              <a:ext uri="{FF2B5EF4-FFF2-40B4-BE49-F238E27FC236}">
                <a16:creationId xmlns:a16="http://schemas.microsoft.com/office/drawing/2014/main" id="{986DB40B-AAEF-4393-99C3-F48E7CFC2B32}"/>
              </a:ext>
            </a:extLst>
          </p:cNvPr>
          <p:cNvGrpSpPr/>
          <p:nvPr/>
        </p:nvGrpSpPr>
        <p:grpSpPr>
          <a:xfrm>
            <a:off x="340538" y="4774564"/>
            <a:ext cx="2982231" cy="403039"/>
            <a:chOff x="4000500" y="1895754"/>
            <a:chExt cx="1000125" cy="2664807"/>
          </a:xfrm>
        </p:grpSpPr>
        <p:sp>
          <p:nvSpPr>
            <p:cNvPr id="119" name="Rectangle: Rounded Corners 118">
              <a:extLst>
                <a:ext uri="{FF2B5EF4-FFF2-40B4-BE49-F238E27FC236}">
                  <a16:creationId xmlns:a16="http://schemas.microsoft.com/office/drawing/2014/main" id="{0C881432-DE8F-44A4-899C-678DAEB015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20" name="Rectangle: Rounded Corners 119">
              <a:extLst>
                <a:ext uri="{FF2B5EF4-FFF2-40B4-BE49-F238E27FC236}">
                  <a16:creationId xmlns:a16="http://schemas.microsoft.com/office/drawing/2014/main" id="{7781F4AC-A19E-4775-92E9-6E0B0E0E16F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chemeClr val="bg1"/>
                  </a:solidFill>
                  <a:latin typeface="Adobe Clean Han ExtraBold" panose="020B0800000000000000" pitchFamily="34" charset="-128"/>
                  <a:ea typeface="Adobe Clean Han ExtraBold" panose="020B0800000000000000" pitchFamily="34" charset="-128"/>
                  <a:hlinkClick r:id="rId11">
                    <a:extLst>
                      <a:ext uri="{A12FA001-AC4F-418D-AE19-62706E023703}">
                        <ahyp:hlinkClr xmlns:ahyp="http://schemas.microsoft.com/office/drawing/2018/hyperlinkcolor" val="tx"/>
                      </a:ext>
                    </a:extLst>
                  </a:hlinkClick>
                </a:rPr>
                <a:t>Audience Manager Exchange</a:t>
              </a:r>
            </a:p>
          </p:txBody>
        </p:sp>
      </p:grpSp>
      <p:grpSp>
        <p:nvGrpSpPr>
          <p:cNvPr id="121" name="Group 120">
            <a:extLst>
              <a:ext uri="{FF2B5EF4-FFF2-40B4-BE49-F238E27FC236}">
                <a16:creationId xmlns:a16="http://schemas.microsoft.com/office/drawing/2014/main" id="{78E175FB-D7C1-4551-9CE9-F6604F9DDDFA}"/>
              </a:ext>
            </a:extLst>
          </p:cNvPr>
          <p:cNvGrpSpPr/>
          <p:nvPr/>
        </p:nvGrpSpPr>
        <p:grpSpPr>
          <a:xfrm>
            <a:off x="3478307" y="4774564"/>
            <a:ext cx="3331926" cy="403039"/>
            <a:chOff x="4000500" y="1895754"/>
            <a:chExt cx="1000125" cy="2664807"/>
          </a:xfrm>
        </p:grpSpPr>
        <p:sp>
          <p:nvSpPr>
            <p:cNvPr id="122" name="Rectangle: Rounded Corners 121">
              <a:extLst>
                <a:ext uri="{FF2B5EF4-FFF2-40B4-BE49-F238E27FC236}">
                  <a16:creationId xmlns:a16="http://schemas.microsoft.com/office/drawing/2014/main" id="{182A4044-FBBD-4BB2-A28B-74C7A7E236E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23" name="Rectangle: Rounded Corners 122">
              <a:extLst>
                <a:ext uri="{FF2B5EF4-FFF2-40B4-BE49-F238E27FC236}">
                  <a16:creationId xmlns:a16="http://schemas.microsoft.com/office/drawing/2014/main" id="{8C3A4833-31EE-4948-A8FE-FC7A1B4EF41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chemeClr val="bg1"/>
                  </a:solidFill>
                  <a:latin typeface="Adobe Clean Han ExtraBold" panose="020B0800000000000000" pitchFamily="34" charset="-128"/>
                  <a:ea typeface="Adobe Clean Han ExtraBold" panose="020B0800000000000000" pitchFamily="34" charset="-128"/>
                  <a:hlinkClick r:id="rId12">
                    <a:extLst>
                      <a:ext uri="{A12FA001-AC4F-418D-AE19-62706E023703}">
                        <ahyp:hlinkClr xmlns:ahyp="http://schemas.microsoft.com/office/drawing/2018/hyperlinkcolor" val="tx"/>
                      </a:ext>
                    </a:extLst>
                  </a:hlinkClick>
                </a:rPr>
                <a:t>Audience Manager コミュニティ</a:t>
              </a:r>
            </a:p>
          </p:txBody>
        </p:sp>
      </p:grpSp>
    </p:spTree>
    <p:extLst>
      <p:ext uri="{BB962C8B-B14F-4D97-AF65-F5344CB8AC3E}">
        <p14:creationId xmlns:p14="http://schemas.microsoft.com/office/powerpoint/2010/main" val="2720239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872BAF77-9A69-41E9-8FDA-46755241894F}"/>
              </a:ext>
            </a:extLst>
          </p:cNvPr>
          <p:cNvSpPr/>
          <p:nvPr/>
        </p:nvSpPr>
        <p:spPr>
          <a:xfrm>
            <a:off x="340538"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5" name="TextBox 54">
            <a:extLst>
              <a:ext uri="{FF2B5EF4-FFF2-40B4-BE49-F238E27FC236}">
                <a16:creationId xmlns:a16="http://schemas.microsoft.com/office/drawing/2014/main" id="{2D1476D1-F371-4EE3-8811-2099BC606ECF}"/>
              </a:ext>
            </a:extLst>
          </p:cNvPr>
          <p:cNvSpPr txBox="1"/>
          <p:nvPr/>
        </p:nvSpPr>
        <p:spPr>
          <a:xfrm>
            <a:off x="349114" y="2926433"/>
            <a:ext cx="3662048" cy="10926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300" dirty="0">
                <a:latin typeface="Adobe Clean Han Normal" panose="020B0400000000000000" pitchFamily="34" charset="-128"/>
                <a:ea typeface="Adobe Clean Han Normal" panose="020B0400000000000000" pitchFamily="34" charset="-128"/>
              </a:rPr>
              <a:t>最高レベルのエクスペリエンスでは、一貫したパーソナライゼーションを体験できます。アドビの統合されたプログレッシブプロファイルを使用すれば、あらゆるチャネルで最高レベルのエクスペリエンスを実現できます。</a:t>
            </a:r>
          </a:p>
        </p:txBody>
      </p:sp>
      <p:sp>
        <p:nvSpPr>
          <p:cNvPr id="48" name="Rectangle 47">
            <a:extLst>
              <a:ext uri="{FF2B5EF4-FFF2-40B4-BE49-F238E27FC236}">
                <a16:creationId xmlns:a16="http://schemas.microsoft.com/office/drawing/2014/main" id="{F7B4BDC1-3082-427C-B7F5-5517C062ABC5}"/>
              </a:ext>
            </a:extLst>
          </p:cNvPr>
          <p:cNvSpPr/>
          <p:nvPr/>
        </p:nvSpPr>
        <p:spPr>
          <a:xfrm>
            <a:off x="4260688"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0" name="TextBox 49">
            <a:extLst>
              <a:ext uri="{FF2B5EF4-FFF2-40B4-BE49-F238E27FC236}">
                <a16:creationId xmlns:a16="http://schemas.microsoft.com/office/drawing/2014/main" id="{0B933223-38C0-4571-9B1E-906ED55B4541}"/>
              </a:ext>
            </a:extLst>
          </p:cNvPr>
          <p:cNvSpPr txBox="1"/>
          <p:nvPr/>
        </p:nvSpPr>
        <p:spPr>
          <a:xfrm>
            <a:off x="4406564" y="2976474"/>
            <a:ext cx="3387448" cy="89255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300" dirty="0">
                <a:latin typeface="Adobe Clean Han Normal" panose="020B0400000000000000" pitchFamily="34" charset="-128"/>
                <a:ea typeface="Adobe Clean Han Normal" panose="020B0400000000000000" pitchFamily="34" charset="-128"/>
              </a:rPr>
              <a:t>サイロでテストを個別に実行する必要は、もうありません。いつでも、どのチャネルからでも、あらゆるものを容易にテストすることができます。</a:t>
            </a:r>
          </a:p>
        </p:txBody>
      </p:sp>
      <p:sp>
        <p:nvSpPr>
          <p:cNvPr id="43" name="Rectangle 42">
            <a:extLst>
              <a:ext uri="{FF2B5EF4-FFF2-40B4-BE49-F238E27FC236}">
                <a16:creationId xmlns:a16="http://schemas.microsoft.com/office/drawing/2014/main" id="{BE2D6D05-A634-4504-93DE-6F2BC8E6980A}"/>
              </a:ext>
            </a:extLst>
          </p:cNvPr>
          <p:cNvSpPr/>
          <p:nvPr/>
        </p:nvSpPr>
        <p:spPr>
          <a:xfrm>
            <a:off x="8180839"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4" name="Group 53">
            <a:extLst>
              <a:ext uri="{FF2B5EF4-FFF2-40B4-BE49-F238E27FC236}">
                <a16:creationId xmlns:a16="http://schemas.microsoft.com/office/drawing/2014/main" id="{B15DBD81-F579-4FF9-8C37-21515E70E834}"/>
              </a:ext>
            </a:extLst>
          </p:cNvPr>
          <p:cNvGrpSpPr/>
          <p:nvPr/>
        </p:nvGrpSpPr>
        <p:grpSpPr>
          <a:xfrm>
            <a:off x="444487" y="1814081"/>
            <a:ext cx="3471302" cy="646189"/>
            <a:chOff x="4000500" y="1895754"/>
            <a:chExt cx="1000125" cy="2664807"/>
          </a:xfrm>
        </p:grpSpPr>
        <p:sp>
          <p:nvSpPr>
            <p:cNvPr id="56" name="Rectangle: Rounded Corners 55">
              <a:extLst>
                <a:ext uri="{FF2B5EF4-FFF2-40B4-BE49-F238E27FC236}">
                  <a16:creationId xmlns:a16="http://schemas.microsoft.com/office/drawing/2014/main" id="{B3400609-5144-4E23-AF5A-32CF65811FF5}"/>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57" name="Rectangle: Rounded Corners 56">
              <a:extLst>
                <a:ext uri="{FF2B5EF4-FFF2-40B4-BE49-F238E27FC236}">
                  <a16:creationId xmlns:a16="http://schemas.microsoft.com/office/drawing/2014/main" id="{48F91253-AB9C-410C-8D97-42C4DAD4EE4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600" dirty="0">
                  <a:solidFill>
                    <a:srgbClr val="FFFFFF"/>
                  </a:solidFill>
                  <a:latin typeface="Adobe Clean Han ExtraBold" panose="020B0800000000000000" pitchFamily="34" charset="-128"/>
                  <a:ea typeface="Adobe Clean Han ExtraBold" panose="020B0800000000000000" pitchFamily="34" charset="-128"/>
                </a:rPr>
                <a:t>オムニチャネルパーソナライゼーションをあらゆる場所で実現</a:t>
              </a:r>
            </a:p>
          </p:txBody>
        </p:sp>
      </p:grpSp>
      <p:grpSp>
        <p:nvGrpSpPr>
          <p:cNvPr id="49" name="Group 48">
            <a:extLst>
              <a:ext uri="{FF2B5EF4-FFF2-40B4-BE49-F238E27FC236}">
                <a16:creationId xmlns:a16="http://schemas.microsoft.com/office/drawing/2014/main" id="{790A0688-1D10-4476-AE33-5CF8714A8271}"/>
              </a:ext>
            </a:extLst>
          </p:cNvPr>
          <p:cNvGrpSpPr/>
          <p:nvPr/>
        </p:nvGrpSpPr>
        <p:grpSpPr>
          <a:xfrm>
            <a:off x="4364637" y="1814081"/>
            <a:ext cx="3471302" cy="646189"/>
            <a:chOff x="4000500" y="1895754"/>
            <a:chExt cx="1000125" cy="2664807"/>
          </a:xfrm>
        </p:grpSpPr>
        <p:sp>
          <p:nvSpPr>
            <p:cNvPr id="51" name="Rectangle: Rounded Corners 50">
              <a:extLst>
                <a:ext uri="{FF2B5EF4-FFF2-40B4-BE49-F238E27FC236}">
                  <a16:creationId xmlns:a16="http://schemas.microsoft.com/office/drawing/2014/main" id="{535D5B4A-3757-434F-8B7A-428E5EE6CD43}"/>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52" name="Rectangle: Rounded Corners 51">
              <a:extLst>
                <a:ext uri="{FF2B5EF4-FFF2-40B4-BE49-F238E27FC236}">
                  <a16:creationId xmlns:a16="http://schemas.microsoft.com/office/drawing/2014/main" id="{26644638-0CB1-455D-A881-48EC0CA297F0}"/>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ja-JP" sz="1600" dirty="0">
                  <a:solidFill>
                    <a:srgbClr val="FFFFFF"/>
                  </a:solidFill>
                  <a:latin typeface="Adobe Clean Han ExtraBold" panose="020B0800000000000000" pitchFamily="34" charset="-128"/>
                  <a:ea typeface="Adobe Clean Han ExtraBold" panose="020B0800000000000000" pitchFamily="34" charset="-128"/>
                </a:rPr>
                <a:t>A/B テストや多変量分析テストによる推測からの脱却</a:t>
              </a:r>
            </a:p>
          </p:txBody>
        </p:sp>
      </p:grpSp>
      <p:grpSp>
        <p:nvGrpSpPr>
          <p:cNvPr id="44" name="Group 43">
            <a:extLst>
              <a:ext uri="{FF2B5EF4-FFF2-40B4-BE49-F238E27FC236}">
                <a16:creationId xmlns:a16="http://schemas.microsoft.com/office/drawing/2014/main" id="{D866A6CC-5314-444A-A426-E53D4AEFCC54}"/>
              </a:ext>
            </a:extLst>
          </p:cNvPr>
          <p:cNvGrpSpPr/>
          <p:nvPr/>
        </p:nvGrpSpPr>
        <p:grpSpPr>
          <a:xfrm>
            <a:off x="8284788" y="1814081"/>
            <a:ext cx="3471302" cy="847232"/>
            <a:chOff x="4000500" y="1895754"/>
            <a:chExt cx="1000125" cy="2664807"/>
          </a:xfrm>
        </p:grpSpPr>
        <p:sp>
          <p:nvSpPr>
            <p:cNvPr id="46" name="Rectangle: Rounded Corners 45">
              <a:extLst>
                <a:ext uri="{FF2B5EF4-FFF2-40B4-BE49-F238E27FC236}">
                  <a16:creationId xmlns:a16="http://schemas.microsoft.com/office/drawing/2014/main" id="{6B434D6E-CD0E-49AE-9683-A04D7E7F8C7B}"/>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47" name="Rectangle: Rounded Corners 46">
              <a:extLst>
                <a:ext uri="{FF2B5EF4-FFF2-40B4-BE49-F238E27FC236}">
                  <a16:creationId xmlns:a16="http://schemas.microsoft.com/office/drawing/2014/main" id="{5F95FED5-1563-4CB2-8FB9-C957E9398119}"/>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600" dirty="0">
                  <a:solidFill>
                    <a:srgbClr val="FFFFFF"/>
                  </a:solidFill>
                  <a:latin typeface="Adobe Clean Han ExtraBold" panose="020B0800000000000000" pitchFamily="34" charset="-128"/>
                  <a:ea typeface="Adobe Clean Han ExtraBold" panose="020B0800000000000000" pitchFamily="34" charset="-128"/>
                </a:rPr>
                <a:t>AI 搭載の自動化および</a:t>
              </a:r>
              <a:br>
                <a:rPr lang="en-US" altLang="ja-JP" sz="1600" dirty="0">
                  <a:solidFill>
                    <a:srgbClr val="FFFFFF"/>
                  </a:solidFill>
                  <a:latin typeface="Adobe Clean Han ExtraBold" panose="020B0800000000000000" pitchFamily="34" charset="-128"/>
                  <a:ea typeface="Adobe Clean Han ExtraBold" panose="020B0800000000000000" pitchFamily="34" charset="-128"/>
                </a:rPr>
              </a:br>
              <a:r>
                <a:rPr lang="ja-JP" sz="1600" dirty="0">
                  <a:solidFill>
                    <a:srgbClr val="FFFFFF"/>
                  </a:solidFill>
                  <a:latin typeface="Adobe Clean Han ExtraBold" panose="020B0800000000000000" pitchFamily="34" charset="-128"/>
                  <a:ea typeface="Adobe Clean Han ExtraBold" panose="020B0800000000000000" pitchFamily="34" charset="-128"/>
                </a:rPr>
                <a:t>スケーリング機能ですべての</a:t>
              </a:r>
              <a:br>
                <a:rPr lang="en-US" altLang="ja-JP" sz="1600" dirty="0">
                  <a:solidFill>
                    <a:srgbClr val="FFFFFF"/>
                  </a:solidFill>
                  <a:latin typeface="Adobe Clean Han ExtraBold" panose="020B0800000000000000" pitchFamily="34" charset="-128"/>
                  <a:ea typeface="Adobe Clean Han ExtraBold" panose="020B0800000000000000" pitchFamily="34" charset="-128"/>
                </a:rPr>
              </a:br>
              <a:r>
                <a:rPr lang="ja-JP" sz="1600" dirty="0">
                  <a:solidFill>
                    <a:srgbClr val="FFFFFF"/>
                  </a:solidFill>
                  <a:latin typeface="Adobe Clean Han ExtraBold" panose="020B0800000000000000" pitchFamily="34" charset="-128"/>
                  <a:ea typeface="Adobe Clean Han ExtraBold" panose="020B0800000000000000" pitchFamily="34" charset="-128"/>
                </a:rPr>
                <a:t>エクスペリエンスが向上</a:t>
              </a:r>
            </a:p>
          </p:txBody>
        </p:sp>
      </p:grpSp>
      <p:sp>
        <p:nvSpPr>
          <p:cNvPr id="45" name="TextBox 44">
            <a:extLst>
              <a:ext uri="{FF2B5EF4-FFF2-40B4-BE49-F238E27FC236}">
                <a16:creationId xmlns:a16="http://schemas.microsoft.com/office/drawing/2014/main" id="{DF83E90D-1CD4-419C-850A-CD5083CCAF9E}"/>
              </a:ext>
            </a:extLst>
          </p:cNvPr>
          <p:cNvSpPr txBox="1"/>
          <p:nvPr/>
        </p:nvSpPr>
        <p:spPr>
          <a:xfrm>
            <a:off x="8326715" y="3153895"/>
            <a:ext cx="3387448" cy="6924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300" dirty="0">
                <a:latin typeface="Adobe Clean Han Normal" panose="020B0400000000000000" pitchFamily="34" charset="-128"/>
                <a:ea typeface="Adobe Clean Han Normal" panose="020B0400000000000000" pitchFamily="34" charset="-128"/>
              </a:rPr>
              <a:t>ワンクリックで AI（人工知能）を適用し、すべての訪問者を一人ひとりテストしてパーソナライズすることができます。</a:t>
            </a:r>
          </a:p>
        </p:txBody>
      </p:sp>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048591" cy="646189"/>
          </a:xfrm>
        </p:spPr>
        <p:txBody>
          <a:bodyPr/>
          <a:lstStyle/>
          <a:p>
            <a:r>
              <a:rPr lang="ja-JP" dirty="0">
                <a:ea typeface="Adobe Clean Han ExtraBold" panose="020B0800000000000000" pitchFamily="34" charset="-128"/>
              </a:rPr>
              <a:t>Adobe Target:</a:t>
            </a:r>
            <a:r>
              <a:rPr lang="ja-JP" dirty="0">
                <a:solidFill>
                  <a:schemeClr val="tx1"/>
                </a:solidFill>
                <a:ea typeface="Adobe Clean Han ExtraBold" panose="020B0800000000000000" pitchFamily="34" charset="-128"/>
              </a:rPr>
              <a:t>実行しやすいテストを活用して、最高のコンテンツを容易に特定できるので、適切な顧客に最適なエクスペリエンスを提供できます。</a:t>
            </a:r>
          </a:p>
        </p:txBody>
      </p:sp>
      <p:grpSp>
        <p:nvGrpSpPr>
          <p:cNvPr id="62" name="Group 61">
            <a:extLst>
              <a:ext uri="{FF2B5EF4-FFF2-40B4-BE49-F238E27FC236}">
                <a16:creationId xmlns:a16="http://schemas.microsoft.com/office/drawing/2014/main" id="{90E37863-98CF-460C-8B75-885173848A67}"/>
              </a:ext>
            </a:extLst>
          </p:cNvPr>
          <p:cNvGrpSpPr/>
          <p:nvPr/>
        </p:nvGrpSpPr>
        <p:grpSpPr>
          <a:xfrm>
            <a:off x="340538" y="4213249"/>
            <a:ext cx="2448000" cy="403039"/>
            <a:chOff x="4000500" y="1895754"/>
            <a:chExt cx="1000125" cy="2664807"/>
          </a:xfrm>
        </p:grpSpPr>
        <p:sp>
          <p:nvSpPr>
            <p:cNvPr id="63" name="Rectangle: Rounded Corners 62">
              <a:extLst>
                <a:ext uri="{FF2B5EF4-FFF2-40B4-BE49-F238E27FC236}">
                  <a16:creationId xmlns:a16="http://schemas.microsoft.com/office/drawing/2014/main" id="{23285FB3-DE0A-4BC5-8F01-CEC394D4B7EE}"/>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64" name="Rectangle: Rounded Corners 63">
              <a:extLst>
                <a:ext uri="{FF2B5EF4-FFF2-40B4-BE49-F238E27FC236}">
                  <a16:creationId xmlns:a16="http://schemas.microsoft.com/office/drawing/2014/main" id="{EE382DCE-B193-48F6-8AE2-E21E7BCEA01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chemeClr val="bg1"/>
                  </a:solidFill>
                  <a:latin typeface="Adobe Clean Han ExtraBold" panose="020B0800000000000000" pitchFamily="34" charset="-128"/>
                  <a:ea typeface="Adobe Clean Han ExtraBold" panose="020B0800000000000000" pitchFamily="34" charset="-128"/>
                  <a:hlinkClick r:id="rId2">
                    <a:extLst>
                      <a:ext uri="{A12FA001-AC4F-418D-AE19-62706E023703}">
                        <ahyp:hlinkClr xmlns:ahyp="http://schemas.microsoft.com/office/drawing/2018/hyperlinkcolor" val="tx"/>
                      </a:ext>
                    </a:extLst>
                  </a:hlinkClick>
                </a:rPr>
                <a:t>実装ガイド</a:t>
              </a:r>
            </a:p>
          </p:txBody>
        </p:sp>
      </p:grpSp>
      <p:grpSp>
        <p:nvGrpSpPr>
          <p:cNvPr id="65" name="Group 64">
            <a:extLst>
              <a:ext uri="{FF2B5EF4-FFF2-40B4-BE49-F238E27FC236}">
                <a16:creationId xmlns:a16="http://schemas.microsoft.com/office/drawing/2014/main" id="{67F2607D-95E1-4268-8225-CD0A4279A5B1}"/>
              </a:ext>
            </a:extLst>
          </p:cNvPr>
          <p:cNvGrpSpPr/>
          <p:nvPr/>
        </p:nvGrpSpPr>
        <p:grpSpPr>
          <a:xfrm>
            <a:off x="2916214" y="4213249"/>
            <a:ext cx="2448000" cy="403039"/>
            <a:chOff x="4000500" y="1895754"/>
            <a:chExt cx="1000125" cy="2664807"/>
          </a:xfrm>
        </p:grpSpPr>
        <p:sp>
          <p:nvSpPr>
            <p:cNvPr id="66" name="Rectangle: Rounded Corners 65">
              <a:extLst>
                <a:ext uri="{FF2B5EF4-FFF2-40B4-BE49-F238E27FC236}">
                  <a16:creationId xmlns:a16="http://schemas.microsoft.com/office/drawing/2014/main" id="{FD4D50E3-E941-497E-A110-296AA9A3031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67" name="Rectangle: Rounded Corners 66">
              <a:extLst>
                <a:ext uri="{FF2B5EF4-FFF2-40B4-BE49-F238E27FC236}">
                  <a16:creationId xmlns:a16="http://schemas.microsoft.com/office/drawing/2014/main" id="{B8CD84B5-FE9C-4E3A-B1C6-64E55926497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chemeClr val="bg1"/>
                  </a:solidFill>
                  <a:latin typeface="Adobe Clean Han ExtraBold" panose="020B0800000000000000" pitchFamily="34" charset="-128"/>
                  <a:ea typeface="Adobe Clean Han ExtraBold" panose="020B0800000000000000" pitchFamily="34" charset="-128"/>
                  <a:hlinkClick r:id="rId3">
                    <a:extLst>
                      <a:ext uri="{A12FA001-AC4F-418D-AE19-62706E023703}">
                        <ahyp:hlinkClr xmlns:ahyp="http://schemas.microsoft.com/office/drawing/2018/hyperlinkcolor" val="tx"/>
                      </a:ext>
                    </a:extLst>
                  </a:hlinkClick>
                </a:rPr>
                <a:t>Target コミュニティ</a:t>
              </a:r>
            </a:p>
          </p:txBody>
        </p:sp>
      </p:grpSp>
      <p:grpSp>
        <p:nvGrpSpPr>
          <p:cNvPr id="68" name="Group 67">
            <a:extLst>
              <a:ext uri="{FF2B5EF4-FFF2-40B4-BE49-F238E27FC236}">
                <a16:creationId xmlns:a16="http://schemas.microsoft.com/office/drawing/2014/main" id="{077E077C-F463-4199-BD5D-DCC99E916F8E}"/>
              </a:ext>
            </a:extLst>
          </p:cNvPr>
          <p:cNvGrpSpPr/>
          <p:nvPr/>
        </p:nvGrpSpPr>
        <p:grpSpPr>
          <a:xfrm>
            <a:off x="5523397" y="4213249"/>
            <a:ext cx="2448000" cy="403039"/>
            <a:chOff x="4000500" y="1895754"/>
            <a:chExt cx="1000125" cy="2664807"/>
          </a:xfrm>
        </p:grpSpPr>
        <p:sp>
          <p:nvSpPr>
            <p:cNvPr id="69" name="Rectangle: Rounded Corners 68">
              <a:extLst>
                <a:ext uri="{FF2B5EF4-FFF2-40B4-BE49-F238E27FC236}">
                  <a16:creationId xmlns:a16="http://schemas.microsoft.com/office/drawing/2014/main" id="{3276103A-972D-4BE5-A77A-4631C17E68A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70" name="Rectangle: Rounded Corners 69">
              <a:extLst>
                <a:ext uri="{FF2B5EF4-FFF2-40B4-BE49-F238E27FC236}">
                  <a16:creationId xmlns:a16="http://schemas.microsoft.com/office/drawing/2014/main" id="{72F51E5E-5817-4668-BDD3-29ADC83E9589}"/>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ja-JP" sz="1400" dirty="0">
                  <a:solidFill>
                    <a:srgbClr val="FFFFFF"/>
                  </a:solidFill>
                  <a:latin typeface="Adobe Clean Han ExtraBold" panose="020B0800000000000000" pitchFamily="34" charset="-128"/>
                  <a:ea typeface="Adobe Clean Han ExtraBold" panose="020B0800000000000000" pitchFamily="34" charset="-128"/>
                  <a:hlinkClick r:id="rId4">
                    <a:extLst>
                      <a:ext uri="{A12FA001-AC4F-418D-AE19-62706E023703}">
                        <ahyp:hlinkClr xmlns:ahyp="http://schemas.microsoft.com/office/drawing/2018/hyperlinkcolor" val="tx"/>
                      </a:ext>
                    </a:extLst>
                  </a:hlinkClick>
                </a:rPr>
                <a:t>トレーニングとサポート</a:t>
              </a:r>
            </a:p>
          </p:txBody>
        </p:sp>
      </p:grpSp>
      <p:grpSp>
        <p:nvGrpSpPr>
          <p:cNvPr id="71" name="Group 70">
            <a:extLst>
              <a:ext uri="{FF2B5EF4-FFF2-40B4-BE49-F238E27FC236}">
                <a16:creationId xmlns:a16="http://schemas.microsoft.com/office/drawing/2014/main" id="{E0468752-D48A-4397-842A-BBFB65CCA9FC}"/>
              </a:ext>
            </a:extLst>
          </p:cNvPr>
          <p:cNvGrpSpPr/>
          <p:nvPr/>
        </p:nvGrpSpPr>
        <p:grpSpPr>
          <a:xfrm>
            <a:off x="340538" y="4774564"/>
            <a:ext cx="2448000" cy="403039"/>
            <a:chOff x="4000500" y="1895754"/>
            <a:chExt cx="1000125" cy="2664807"/>
          </a:xfrm>
        </p:grpSpPr>
        <p:sp>
          <p:nvSpPr>
            <p:cNvPr id="72" name="Rectangle: Rounded Corners 71">
              <a:extLst>
                <a:ext uri="{FF2B5EF4-FFF2-40B4-BE49-F238E27FC236}">
                  <a16:creationId xmlns:a16="http://schemas.microsoft.com/office/drawing/2014/main" id="{BAE150F8-84B9-42CD-AF18-5D0F941CC78E}"/>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73" name="Rectangle: Rounded Corners 72">
              <a:extLst>
                <a:ext uri="{FF2B5EF4-FFF2-40B4-BE49-F238E27FC236}">
                  <a16:creationId xmlns:a16="http://schemas.microsoft.com/office/drawing/2014/main" id="{F19B6C10-4F0C-4418-9CA4-C8C8D589E28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chemeClr val="bg1"/>
                  </a:solidFill>
                  <a:latin typeface="Adobe Clean Han ExtraBold" panose="020B0800000000000000" pitchFamily="34" charset="-128"/>
                  <a:ea typeface="Adobe Clean Han ExtraBold" panose="020B0800000000000000" pitchFamily="34" charset="-128"/>
                  <a:hlinkClick r:id="rId5">
                    <a:extLst>
                      <a:ext uri="{A12FA001-AC4F-418D-AE19-62706E023703}">
                        <ahyp:hlinkClr xmlns:ahyp="http://schemas.microsoft.com/office/drawing/2018/hyperlinkcolor" val="tx"/>
                      </a:ext>
                    </a:extLst>
                  </a:hlinkClick>
                </a:rPr>
                <a:t>Target Exchange</a:t>
              </a:r>
            </a:p>
          </p:txBody>
        </p:sp>
      </p:grpSp>
      <p:grpSp>
        <p:nvGrpSpPr>
          <p:cNvPr id="74" name="Group 73">
            <a:extLst>
              <a:ext uri="{FF2B5EF4-FFF2-40B4-BE49-F238E27FC236}">
                <a16:creationId xmlns:a16="http://schemas.microsoft.com/office/drawing/2014/main" id="{A30567CC-8DCD-40E4-9A25-DDDDCAD96CFF}"/>
              </a:ext>
            </a:extLst>
          </p:cNvPr>
          <p:cNvGrpSpPr/>
          <p:nvPr/>
        </p:nvGrpSpPr>
        <p:grpSpPr>
          <a:xfrm>
            <a:off x="2916214" y="4774564"/>
            <a:ext cx="2448000" cy="403039"/>
            <a:chOff x="4000500" y="1895754"/>
            <a:chExt cx="1000125" cy="2664807"/>
          </a:xfrm>
        </p:grpSpPr>
        <p:sp>
          <p:nvSpPr>
            <p:cNvPr id="75" name="Rectangle: Rounded Corners 74">
              <a:extLst>
                <a:ext uri="{FF2B5EF4-FFF2-40B4-BE49-F238E27FC236}">
                  <a16:creationId xmlns:a16="http://schemas.microsoft.com/office/drawing/2014/main" id="{461E0D6D-9BD2-4D09-89B0-A754E7913AC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76" name="Rectangle: Rounded Corners 75">
              <a:extLst>
                <a:ext uri="{FF2B5EF4-FFF2-40B4-BE49-F238E27FC236}">
                  <a16:creationId xmlns:a16="http://schemas.microsoft.com/office/drawing/2014/main" id="{C37984DC-E63B-4A65-B90B-4A8111710EE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ja-JP" sz="1400" dirty="0">
                  <a:solidFill>
                    <a:srgbClr val="FFFFFF"/>
                  </a:solidFill>
                  <a:latin typeface="Adobe Clean Han ExtraBold" panose="020B0800000000000000" pitchFamily="34" charset="-128"/>
                  <a:ea typeface="Adobe Clean Han ExtraBold" panose="020B0800000000000000" pitchFamily="34" charset="-128"/>
                  <a:hlinkClick r:id="rId6">
                    <a:extLst>
                      <a:ext uri="{A12FA001-AC4F-418D-AE19-62706E023703}">
                        <ahyp:hlinkClr xmlns:ahyp="http://schemas.microsoft.com/office/drawing/2018/hyperlinkcolor" val="tx"/>
                      </a:ext>
                    </a:extLst>
                  </a:hlinkClick>
                </a:rPr>
                <a:t>Target ドキュメント</a:t>
              </a:r>
            </a:p>
          </p:txBody>
        </p:sp>
      </p:grpSp>
      <p:pic>
        <p:nvPicPr>
          <p:cNvPr id="7" name="Graphic 6">
            <a:extLst>
              <a:ext uri="{FF2B5EF4-FFF2-40B4-BE49-F238E27FC236}">
                <a16:creationId xmlns:a16="http://schemas.microsoft.com/office/drawing/2014/main" id="{AA6EC443-191A-4943-9F93-AED843D327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90642" y="2494987"/>
            <a:ext cx="378992" cy="403444"/>
          </a:xfrm>
          <a:prstGeom prst="rect">
            <a:avLst/>
          </a:prstGeom>
        </p:spPr>
      </p:pic>
      <p:pic>
        <p:nvPicPr>
          <p:cNvPr id="9" name="Graphic 8">
            <a:extLst>
              <a:ext uri="{FF2B5EF4-FFF2-40B4-BE49-F238E27FC236}">
                <a16:creationId xmlns:a16="http://schemas.microsoft.com/office/drawing/2014/main" id="{65F07D46-16F7-49F7-A60B-8C7DBE7FB3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09661" y="2628181"/>
            <a:ext cx="372678" cy="248452"/>
          </a:xfrm>
          <a:prstGeom prst="rect">
            <a:avLst/>
          </a:prstGeom>
        </p:spPr>
      </p:pic>
      <p:pic>
        <p:nvPicPr>
          <p:cNvPr id="11" name="Graphic 10">
            <a:extLst>
              <a:ext uri="{FF2B5EF4-FFF2-40B4-BE49-F238E27FC236}">
                <a16:creationId xmlns:a16="http://schemas.microsoft.com/office/drawing/2014/main" id="{3380E531-5BE8-4ED0-9806-80EABE4F7F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38952" y="2742684"/>
            <a:ext cx="362974" cy="362974"/>
          </a:xfrm>
          <a:prstGeom prst="rect">
            <a:avLst/>
          </a:prstGeom>
        </p:spPr>
      </p:pic>
    </p:spTree>
    <p:extLst>
      <p:ext uri="{BB962C8B-B14F-4D97-AF65-F5344CB8AC3E}">
        <p14:creationId xmlns:p14="http://schemas.microsoft.com/office/powerpoint/2010/main" val="4247065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4331211F-4CD1-4F8C-9E59-A5EA7D4CA47E}"/>
              </a:ext>
            </a:extLst>
          </p:cNvPr>
          <p:cNvSpPr/>
          <p:nvPr/>
        </p:nvSpPr>
        <p:spPr>
          <a:xfrm>
            <a:off x="9684109"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61" name="Rectangle 60">
            <a:extLst>
              <a:ext uri="{FF2B5EF4-FFF2-40B4-BE49-F238E27FC236}">
                <a16:creationId xmlns:a16="http://schemas.microsoft.com/office/drawing/2014/main" id="{E8D9A636-C815-4C09-8A80-925CA1DCC80A}"/>
              </a:ext>
            </a:extLst>
          </p:cNvPr>
          <p:cNvSpPr/>
          <p:nvPr/>
        </p:nvSpPr>
        <p:spPr>
          <a:xfrm>
            <a:off x="7325537"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60" name="Rectangle 59">
            <a:extLst>
              <a:ext uri="{FF2B5EF4-FFF2-40B4-BE49-F238E27FC236}">
                <a16:creationId xmlns:a16="http://schemas.microsoft.com/office/drawing/2014/main" id="{D14D7F7A-7C29-410F-A3EE-C1E743EC1DA8}"/>
              </a:ext>
            </a:extLst>
          </p:cNvPr>
          <p:cNvSpPr/>
          <p:nvPr/>
        </p:nvSpPr>
        <p:spPr>
          <a:xfrm>
            <a:off x="4966965" y="1739834"/>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9" name="Rectangle 58">
            <a:extLst>
              <a:ext uri="{FF2B5EF4-FFF2-40B4-BE49-F238E27FC236}">
                <a16:creationId xmlns:a16="http://schemas.microsoft.com/office/drawing/2014/main" id="{939254C7-44A1-41CC-A401-6A5C6A65A181}"/>
              </a:ext>
            </a:extLst>
          </p:cNvPr>
          <p:cNvSpPr/>
          <p:nvPr/>
        </p:nvSpPr>
        <p:spPr>
          <a:xfrm>
            <a:off x="2599322" y="1739834"/>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3" name="Rectangle 2">
            <a:extLst>
              <a:ext uri="{FF2B5EF4-FFF2-40B4-BE49-F238E27FC236}">
                <a16:creationId xmlns:a16="http://schemas.microsoft.com/office/drawing/2014/main" id="{4B6EA9D5-E320-4A69-8BB4-A17FB0D257F0}"/>
              </a:ext>
            </a:extLst>
          </p:cNvPr>
          <p:cNvSpPr/>
          <p:nvPr/>
        </p:nvSpPr>
        <p:spPr>
          <a:xfrm>
            <a:off x="231680"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ja-JP" dirty="0">
                <a:ea typeface="Adobe Clean Han ExtraBold" panose="020B0800000000000000" pitchFamily="34" charset="-128"/>
              </a:rPr>
              <a:t>Adobe Experience Manager：</a:t>
            </a:r>
            <a:r>
              <a:rPr lang="ja-JP" dirty="0">
                <a:solidFill>
                  <a:schemeClr val="tx1"/>
                </a:solidFill>
                <a:ea typeface="Adobe Clean Han ExtraBold" panose="020B0800000000000000" pitchFamily="34" charset="-128"/>
              </a:rPr>
              <a:t>オンラインから実店舗まで、カスタマージャーニー全体にわたってスムーズなデジタルエクスペリエンスを管理および提供できる強力なプラットフォーム。</a:t>
            </a:r>
            <a:endParaRPr lang="ja-JP" dirty="0">
              <a:ea typeface="Adobe Clean Han ExtraBold" panose="020B0800000000000000" pitchFamily="34" charset="-128"/>
            </a:endParaRPr>
          </a:p>
        </p:txBody>
      </p:sp>
      <p:grpSp>
        <p:nvGrpSpPr>
          <p:cNvPr id="125" name="Group 124">
            <a:extLst>
              <a:ext uri="{FF2B5EF4-FFF2-40B4-BE49-F238E27FC236}">
                <a16:creationId xmlns:a16="http://schemas.microsoft.com/office/drawing/2014/main" id="{F77A311C-32EA-43A3-B86F-45E4ECCCB384}"/>
              </a:ext>
            </a:extLst>
          </p:cNvPr>
          <p:cNvGrpSpPr/>
          <p:nvPr/>
        </p:nvGrpSpPr>
        <p:grpSpPr>
          <a:xfrm>
            <a:off x="340538" y="4213249"/>
            <a:ext cx="2892499"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ja-JP" sz="1200" dirty="0">
                  <a:solidFill>
                    <a:schemeClr val="bg1"/>
                  </a:solidFill>
                  <a:latin typeface="Adobe Clean Han ExtraBold" panose="020B0800000000000000" pitchFamily="34" charset="-128"/>
                  <a:ea typeface="Adobe Clean Han ExtraBold" panose="020B0800000000000000" pitchFamily="34" charset="-128"/>
                  <a:hlinkClick r:id="rId2">
                    <a:extLst>
                      <a:ext uri="{A12FA001-AC4F-418D-AE19-62706E023703}">
                        <ahyp:hlinkClr xmlns:ahyp="http://schemas.microsoft.com/office/drawing/2018/hyperlinkcolor" val="tx"/>
                      </a:ext>
                    </a:extLst>
                  </a:hlinkClick>
                </a:rPr>
                <a:t>Experience Manager コミュニティ</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478643" y="4213249"/>
            <a:ext cx="2448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dirty="0">
                <a:solidFill>
                  <a:srgbClr val="FFFFFF"/>
                </a:solidFill>
                <a:latin typeface="Adobe Clean Han ExtraBold" panose="020B0800000000000000" pitchFamily="34" charset="-128"/>
                <a:ea typeface="Adobe Clean Han ExtraBold" panose="020B0800000000000000" pitchFamily="34" charset="-128"/>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ja-JP" sz="1200" dirty="0">
                  <a:solidFill>
                    <a:srgbClr val="FFFFFF"/>
                  </a:solidFill>
                  <a:latin typeface="Adobe Clean Han ExtraBold" panose="020B0800000000000000" pitchFamily="34" charset="-128"/>
                  <a:ea typeface="Adobe Clean Han ExtraBold" panose="020B0800000000000000" pitchFamily="34" charset="-128"/>
                  <a:hlinkClick r:id="rId3">
                    <a:extLst>
                      <a:ext uri="{A12FA001-AC4F-418D-AE19-62706E023703}">
                        <ahyp:hlinkClr xmlns:ahyp="http://schemas.microsoft.com/office/drawing/2018/hyperlinkcolor" val="tx"/>
                      </a:ext>
                    </a:extLst>
                  </a:hlinkClick>
                </a:rPr>
                <a:t>トレーニングとサポート</a:t>
              </a: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6054318" y="4213249"/>
            <a:ext cx="2448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ja-JP" sz="1200" dirty="0">
                  <a:solidFill>
                    <a:schemeClr val="bg1"/>
                  </a:solidFill>
                  <a:latin typeface="Adobe Clean Han ExtraBold" panose="020B0800000000000000" pitchFamily="34" charset="-128"/>
                  <a:ea typeface="Adobe Clean Han ExtraBold" panose="020B0800000000000000" pitchFamily="34" charset="-128"/>
                  <a:hlinkClick r:id="rId4">
                    <a:extLst>
                      <a:ext uri="{A12FA001-AC4F-418D-AE19-62706E023703}">
                        <ahyp:hlinkClr xmlns:ahyp="http://schemas.microsoft.com/office/drawing/2018/hyperlinkcolor" val="tx"/>
                      </a:ext>
                    </a:extLst>
                  </a:hlinkClick>
                </a:rPr>
                <a:t>コアコンポーネント</a:t>
              </a:r>
            </a:p>
          </p:txBody>
        </p:sp>
      </p:grpSp>
      <p:grpSp>
        <p:nvGrpSpPr>
          <p:cNvPr id="40" name="Group 39">
            <a:extLst>
              <a:ext uri="{FF2B5EF4-FFF2-40B4-BE49-F238E27FC236}">
                <a16:creationId xmlns:a16="http://schemas.microsoft.com/office/drawing/2014/main" id="{4A6A09D1-5181-4443-9C5B-2C827A49DC03}"/>
              </a:ext>
            </a:extLst>
          </p:cNvPr>
          <p:cNvGrpSpPr/>
          <p:nvPr/>
        </p:nvGrpSpPr>
        <p:grpSpPr>
          <a:xfrm>
            <a:off x="8632055" y="4213249"/>
            <a:ext cx="2448000" cy="403039"/>
            <a:chOff x="4000500" y="1895754"/>
            <a:chExt cx="1000125" cy="2664807"/>
          </a:xfrm>
        </p:grpSpPr>
        <p:sp>
          <p:nvSpPr>
            <p:cNvPr id="41" name="Rectangle: Rounded Corners 40">
              <a:extLst>
                <a:ext uri="{FF2B5EF4-FFF2-40B4-BE49-F238E27FC236}">
                  <a16:creationId xmlns:a16="http://schemas.microsoft.com/office/drawing/2014/main" id="{335A0DD6-2CEA-48ED-B9A4-8C59FFC7967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42" name="Rectangle: Rounded Corners 41">
              <a:extLst>
                <a:ext uri="{FF2B5EF4-FFF2-40B4-BE49-F238E27FC236}">
                  <a16:creationId xmlns:a16="http://schemas.microsoft.com/office/drawing/2014/main" id="{16BA6C00-24C6-47D7-9875-3087C5E870E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ja-JP" sz="1200" dirty="0">
                  <a:solidFill>
                    <a:schemeClr val="bg1"/>
                  </a:solidFill>
                  <a:latin typeface="Adobe Clean Han ExtraBold" panose="020B0800000000000000" pitchFamily="34" charset="-128"/>
                  <a:ea typeface="Adobe Clean Han ExtraBold" panose="020B0800000000000000" pitchFamily="34" charset="-128"/>
                  <a:hlinkClick r:id="rId5">
                    <a:extLst>
                      <a:ext uri="{A12FA001-AC4F-418D-AE19-62706E023703}">
                        <ahyp:hlinkClr xmlns:ahyp="http://schemas.microsoft.com/office/drawing/2018/hyperlinkcolor" val="tx"/>
                      </a:ext>
                    </a:extLst>
                  </a:hlinkClick>
                </a:rPr>
                <a:t>エキスパートセッションで質問</a:t>
              </a:r>
            </a:p>
          </p:txBody>
        </p:sp>
      </p:grpSp>
      <p:grpSp>
        <p:nvGrpSpPr>
          <p:cNvPr id="137" name="Group 136">
            <a:extLst>
              <a:ext uri="{FF2B5EF4-FFF2-40B4-BE49-F238E27FC236}">
                <a16:creationId xmlns:a16="http://schemas.microsoft.com/office/drawing/2014/main" id="{9CBBF39F-FB71-41E4-AC23-FE6EA9544601}"/>
              </a:ext>
            </a:extLst>
          </p:cNvPr>
          <p:cNvGrpSpPr/>
          <p:nvPr/>
        </p:nvGrpSpPr>
        <p:grpSpPr>
          <a:xfrm>
            <a:off x="340537" y="4774564"/>
            <a:ext cx="3417007" cy="403039"/>
            <a:chOff x="4000500" y="1895754"/>
            <a:chExt cx="1000125" cy="2664807"/>
          </a:xfrm>
        </p:grpSpPr>
        <p:sp>
          <p:nvSpPr>
            <p:cNvPr id="138" name="Rectangle: Rounded Corners 137">
              <a:extLst>
                <a:ext uri="{FF2B5EF4-FFF2-40B4-BE49-F238E27FC236}">
                  <a16:creationId xmlns:a16="http://schemas.microsoft.com/office/drawing/2014/main" id="{C25396A9-2FE2-4196-AB96-B7C90766F25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39" name="Rectangle: Rounded Corners 138">
              <a:extLst>
                <a:ext uri="{FF2B5EF4-FFF2-40B4-BE49-F238E27FC236}">
                  <a16:creationId xmlns:a16="http://schemas.microsoft.com/office/drawing/2014/main" id="{35F443F0-73E7-4EA2-A0A3-E138D03C8EF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ja-JP" sz="1200" dirty="0">
                  <a:solidFill>
                    <a:schemeClr val="bg1"/>
                  </a:solidFill>
                  <a:latin typeface="Adobe Clean Han ExtraBold" panose="020B0800000000000000" pitchFamily="34" charset="-128"/>
                  <a:ea typeface="Adobe Clean Han ExtraBold" panose="020B0800000000000000" pitchFamily="34" charset="-128"/>
                  <a:hlinkClick r:id="rId6">
                    <a:extLst>
                      <a:ext uri="{A12FA001-AC4F-418D-AE19-62706E023703}">
                        <ahyp:hlinkClr xmlns:ahyp="http://schemas.microsoft.com/office/drawing/2018/hyperlinkcolor" val="tx"/>
                      </a:ext>
                    </a:extLst>
                  </a:hlinkClick>
                </a:rPr>
                <a:t>Experience Manager </a:t>
              </a:r>
              <a:br>
                <a:rPr lang="sk-SK" altLang="ja-JP" sz="1200" dirty="0">
                  <a:solidFill>
                    <a:schemeClr val="bg1"/>
                  </a:solidFill>
                  <a:latin typeface="Adobe Clean Han ExtraBold" panose="020B0800000000000000" pitchFamily="34" charset="-128"/>
                  <a:ea typeface="Adobe Clean Han ExtraBold" panose="020B0800000000000000" pitchFamily="34" charset="-128"/>
                  <a:hlinkClick r:id="rId6">
                    <a:extLst>
                      <a:ext uri="{A12FA001-AC4F-418D-AE19-62706E023703}">
                        <ahyp:hlinkClr xmlns:ahyp="http://schemas.microsoft.com/office/drawing/2018/hyperlinkcolor" val="tx"/>
                      </a:ext>
                    </a:extLst>
                  </a:hlinkClick>
                </a:rPr>
              </a:br>
              <a:r>
                <a:rPr lang="ja-JP" sz="1200" dirty="0">
                  <a:solidFill>
                    <a:schemeClr val="bg1"/>
                  </a:solidFill>
                  <a:latin typeface="Adobe Clean Han ExtraBold" panose="020B0800000000000000" pitchFamily="34" charset="-128"/>
                  <a:ea typeface="Adobe Clean Han ExtraBold" panose="020B0800000000000000" pitchFamily="34" charset="-128"/>
                  <a:hlinkClick r:id="rId6">
                    <a:extLst>
                      <a:ext uri="{A12FA001-AC4F-418D-AE19-62706E023703}">
                        <ahyp:hlinkClr xmlns:ahyp="http://schemas.microsoft.com/office/drawing/2018/hyperlinkcolor" val="tx"/>
                      </a:ext>
                    </a:extLst>
                  </a:hlinkClick>
                </a:rPr>
                <a:t>セキュリティアップデート</a:t>
              </a:r>
            </a:p>
          </p:txBody>
        </p:sp>
      </p:grpSp>
      <p:grpSp>
        <p:nvGrpSpPr>
          <p:cNvPr id="140" name="Group 139">
            <a:extLst>
              <a:ext uri="{FF2B5EF4-FFF2-40B4-BE49-F238E27FC236}">
                <a16:creationId xmlns:a16="http://schemas.microsoft.com/office/drawing/2014/main" id="{F9F56A93-8C5B-44C0-BA0A-78AFCF047BD3}"/>
              </a:ext>
            </a:extLst>
          </p:cNvPr>
          <p:cNvGrpSpPr/>
          <p:nvPr/>
        </p:nvGrpSpPr>
        <p:grpSpPr>
          <a:xfrm>
            <a:off x="3949001" y="4774563"/>
            <a:ext cx="2972508" cy="403039"/>
            <a:chOff x="4000500" y="1895754"/>
            <a:chExt cx="1000125" cy="2664807"/>
          </a:xfrm>
        </p:grpSpPr>
        <p:sp>
          <p:nvSpPr>
            <p:cNvPr id="141" name="Rectangle: Rounded Corners 140">
              <a:extLst>
                <a:ext uri="{FF2B5EF4-FFF2-40B4-BE49-F238E27FC236}">
                  <a16:creationId xmlns:a16="http://schemas.microsoft.com/office/drawing/2014/main" id="{EF88FB63-3BAE-4048-B275-47FC17BF4E0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42" name="Rectangle: Rounded Corners 141">
              <a:extLst>
                <a:ext uri="{FF2B5EF4-FFF2-40B4-BE49-F238E27FC236}">
                  <a16:creationId xmlns:a16="http://schemas.microsoft.com/office/drawing/2014/main" id="{172B7E4A-80B6-4C4B-A571-673CF24FB01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ja-JP" sz="1200" dirty="0">
                  <a:solidFill>
                    <a:schemeClr val="bg1"/>
                  </a:solidFill>
                  <a:latin typeface="Adobe Clean Han ExtraBold" panose="020B0800000000000000" pitchFamily="34" charset="-128"/>
                  <a:ea typeface="Adobe Clean Han ExtraBold" panose="020B0800000000000000" pitchFamily="34" charset="-128"/>
                  <a:hlinkClick r:id="rId7">
                    <a:extLst>
                      <a:ext uri="{A12FA001-AC4F-418D-AE19-62706E023703}">
                        <ahyp:hlinkClr xmlns:ahyp="http://schemas.microsoft.com/office/drawing/2018/hyperlinkcolor" val="tx"/>
                      </a:ext>
                    </a:extLst>
                  </a:hlinkClick>
                </a:rPr>
                <a:t>実装ガイド：AEM Sites</a:t>
              </a:r>
            </a:p>
          </p:txBody>
        </p:sp>
      </p:grpSp>
      <p:grpSp>
        <p:nvGrpSpPr>
          <p:cNvPr id="44" name="Group 43">
            <a:extLst>
              <a:ext uri="{FF2B5EF4-FFF2-40B4-BE49-F238E27FC236}">
                <a16:creationId xmlns:a16="http://schemas.microsoft.com/office/drawing/2014/main" id="{C2F64731-DCC9-4F8B-BDF0-80CE13172778}"/>
              </a:ext>
            </a:extLst>
          </p:cNvPr>
          <p:cNvGrpSpPr/>
          <p:nvPr/>
        </p:nvGrpSpPr>
        <p:grpSpPr>
          <a:xfrm>
            <a:off x="7062669" y="4774563"/>
            <a:ext cx="3970365" cy="403039"/>
            <a:chOff x="4000500" y="1895754"/>
            <a:chExt cx="1000125" cy="2664807"/>
          </a:xfrm>
        </p:grpSpPr>
        <p:sp>
          <p:nvSpPr>
            <p:cNvPr id="45" name="Rectangle: Rounded Corners 44">
              <a:extLst>
                <a:ext uri="{FF2B5EF4-FFF2-40B4-BE49-F238E27FC236}">
                  <a16:creationId xmlns:a16="http://schemas.microsoft.com/office/drawing/2014/main" id="{166E62C0-9F8F-4D19-8A2C-017D5FDD769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46" name="Rectangle: Rounded Corners 45">
              <a:extLst>
                <a:ext uri="{FF2B5EF4-FFF2-40B4-BE49-F238E27FC236}">
                  <a16:creationId xmlns:a16="http://schemas.microsoft.com/office/drawing/2014/main" id="{3B84E3FB-970F-4EA6-970B-5CABA109E34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ja-JP" sz="1200" dirty="0">
                  <a:solidFill>
                    <a:schemeClr val="bg1"/>
                  </a:solidFill>
                  <a:latin typeface="Adobe Clean Han ExtraBold" panose="020B0800000000000000" pitchFamily="34" charset="-128"/>
                  <a:ea typeface="Adobe Clean Han ExtraBold" panose="020B0800000000000000" pitchFamily="34" charset="-128"/>
                  <a:hlinkClick r:id="rId8">
                    <a:extLst>
                      <a:ext uri="{A12FA001-AC4F-418D-AE19-62706E023703}">
                        <ahyp:hlinkClr xmlns:ahyp="http://schemas.microsoft.com/office/drawing/2018/hyperlinkcolor" val="tx"/>
                      </a:ext>
                    </a:extLst>
                  </a:hlinkClick>
                </a:rPr>
                <a:t>実装ガイド：Experience Manager Assets</a:t>
              </a:r>
            </a:p>
          </p:txBody>
        </p:sp>
      </p:grpSp>
      <p:grpSp>
        <p:nvGrpSpPr>
          <p:cNvPr id="48" name="Group 47">
            <a:extLst>
              <a:ext uri="{FF2B5EF4-FFF2-40B4-BE49-F238E27FC236}">
                <a16:creationId xmlns:a16="http://schemas.microsoft.com/office/drawing/2014/main" id="{3C0209AA-8FDE-4E5D-AC5E-69F1D4E3E8A3}"/>
              </a:ext>
            </a:extLst>
          </p:cNvPr>
          <p:cNvGrpSpPr/>
          <p:nvPr/>
        </p:nvGrpSpPr>
        <p:grpSpPr>
          <a:xfrm>
            <a:off x="340536" y="5349330"/>
            <a:ext cx="4371420" cy="403039"/>
            <a:chOff x="4000500" y="1895754"/>
            <a:chExt cx="1000125" cy="2664807"/>
          </a:xfrm>
        </p:grpSpPr>
        <p:sp>
          <p:nvSpPr>
            <p:cNvPr id="49" name="Rectangle: Rounded Corners 48">
              <a:extLst>
                <a:ext uri="{FF2B5EF4-FFF2-40B4-BE49-F238E27FC236}">
                  <a16:creationId xmlns:a16="http://schemas.microsoft.com/office/drawing/2014/main" id="{0F04F926-EA17-45CF-9EE2-8E7A10A9FAE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50" name="Rectangle: Rounded Corners 49">
              <a:extLst>
                <a:ext uri="{FF2B5EF4-FFF2-40B4-BE49-F238E27FC236}">
                  <a16:creationId xmlns:a16="http://schemas.microsoft.com/office/drawing/2014/main" id="{2ED032AB-4CEE-40B8-8C08-94141DF322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ja-JP" sz="1200" dirty="0">
                  <a:solidFill>
                    <a:schemeClr val="bg1"/>
                  </a:solidFill>
                  <a:latin typeface="Adobe Clean Han ExtraBold" panose="020B0800000000000000" pitchFamily="34" charset="-128"/>
                  <a:ea typeface="Adobe Clean Han ExtraBold" panose="020B0800000000000000" pitchFamily="34" charset="-128"/>
                  <a:hlinkClick r:id="rId9">
                    <a:extLst>
                      <a:ext uri="{A12FA001-AC4F-418D-AE19-62706E023703}">
                        <ahyp:hlinkClr xmlns:ahyp="http://schemas.microsoft.com/office/drawing/2018/hyperlinkcolor" val="tx"/>
                      </a:ext>
                    </a:extLst>
                  </a:hlinkClick>
                </a:rPr>
                <a:t>実装ガイド：Experience Manager Forms</a:t>
              </a:r>
            </a:p>
          </p:txBody>
        </p:sp>
      </p:grpSp>
      <p:grpSp>
        <p:nvGrpSpPr>
          <p:cNvPr id="51" name="Group 50">
            <a:extLst>
              <a:ext uri="{FF2B5EF4-FFF2-40B4-BE49-F238E27FC236}">
                <a16:creationId xmlns:a16="http://schemas.microsoft.com/office/drawing/2014/main" id="{2F871C84-8ECE-4508-A518-DBEEAFA67A0F}"/>
              </a:ext>
            </a:extLst>
          </p:cNvPr>
          <p:cNvGrpSpPr/>
          <p:nvPr/>
        </p:nvGrpSpPr>
        <p:grpSpPr>
          <a:xfrm>
            <a:off x="4944977" y="5349329"/>
            <a:ext cx="4189991" cy="403039"/>
            <a:chOff x="4000500" y="1895754"/>
            <a:chExt cx="1000125" cy="2664807"/>
          </a:xfrm>
        </p:grpSpPr>
        <p:sp>
          <p:nvSpPr>
            <p:cNvPr id="52" name="Rectangle: Rounded Corners 51">
              <a:extLst>
                <a:ext uri="{FF2B5EF4-FFF2-40B4-BE49-F238E27FC236}">
                  <a16:creationId xmlns:a16="http://schemas.microsoft.com/office/drawing/2014/main" id="{851C985A-7273-410F-9C01-216803BBA59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53" name="Rectangle: Rounded Corners 52">
              <a:extLst>
                <a:ext uri="{FF2B5EF4-FFF2-40B4-BE49-F238E27FC236}">
                  <a16:creationId xmlns:a16="http://schemas.microsoft.com/office/drawing/2014/main" id="{BD5BB37B-CF7C-4646-AD9F-F8BD38BED4B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ja-JP" sz="1200" dirty="0">
                  <a:solidFill>
                    <a:schemeClr val="bg1"/>
                  </a:solidFill>
                  <a:latin typeface="Adobe Clean Han ExtraBold" panose="020B0800000000000000" pitchFamily="34" charset="-128"/>
                  <a:ea typeface="Adobe Clean Han ExtraBold" panose="020B0800000000000000" pitchFamily="34" charset="-128"/>
                  <a:hlinkClick r:id="rId10">
                    <a:extLst>
                      <a:ext uri="{A12FA001-AC4F-418D-AE19-62706E023703}">
                        <ahyp:hlinkClr xmlns:ahyp="http://schemas.microsoft.com/office/drawing/2018/hyperlinkcolor" val="tx"/>
                      </a:ext>
                    </a:extLst>
                  </a:hlinkClick>
                </a:rPr>
                <a:t>Experience Manager as a Cloud Service 概要</a:t>
              </a:r>
            </a:p>
          </p:txBody>
        </p:sp>
      </p:grpSp>
      <p:grpSp>
        <p:nvGrpSpPr>
          <p:cNvPr id="54" name="Group 53">
            <a:extLst>
              <a:ext uri="{FF2B5EF4-FFF2-40B4-BE49-F238E27FC236}">
                <a16:creationId xmlns:a16="http://schemas.microsoft.com/office/drawing/2014/main" id="{48BF0802-7EBB-4428-8831-9C705EBA8590}"/>
              </a:ext>
            </a:extLst>
          </p:cNvPr>
          <p:cNvGrpSpPr/>
          <p:nvPr/>
        </p:nvGrpSpPr>
        <p:grpSpPr>
          <a:xfrm>
            <a:off x="3687690" y="5911758"/>
            <a:ext cx="5877277" cy="412110"/>
            <a:chOff x="4000500" y="1895754"/>
            <a:chExt cx="1000125" cy="2664807"/>
          </a:xfrm>
        </p:grpSpPr>
        <p:sp>
          <p:nvSpPr>
            <p:cNvPr id="55" name="Rectangle: Rounded Corners 54">
              <a:extLst>
                <a:ext uri="{FF2B5EF4-FFF2-40B4-BE49-F238E27FC236}">
                  <a16:creationId xmlns:a16="http://schemas.microsoft.com/office/drawing/2014/main" id="{DCBA0A40-4ACB-45E8-A44A-F1877478A66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56" name="Rectangle: Rounded Corners 55">
              <a:extLst>
                <a:ext uri="{FF2B5EF4-FFF2-40B4-BE49-F238E27FC236}">
                  <a16:creationId xmlns:a16="http://schemas.microsoft.com/office/drawing/2014/main" id="{177F306C-7460-4E15-A99C-F85F885F10F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ja-JP" sz="1200" dirty="0">
                  <a:solidFill>
                    <a:schemeClr val="bg1"/>
                  </a:solidFill>
                  <a:latin typeface="Adobe Clean Han ExtraBold" panose="020B0800000000000000" pitchFamily="34" charset="-128"/>
                  <a:ea typeface="Adobe Clean Han ExtraBold" panose="020B0800000000000000" pitchFamily="34" charset="-128"/>
                  <a:hlinkClick r:id="rId11">
                    <a:extLst>
                      <a:ext uri="{A12FA001-AC4F-418D-AE19-62706E023703}">
                        <ahyp:hlinkClr xmlns:ahyp="http://schemas.microsoft.com/office/drawing/2018/hyperlinkcolor" val="tx"/>
                      </a:ext>
                    </a:extLst>
                  </a:hlinkClick>
                </a:rPr>
                <a:t>Experience Manager as Cloud Service ユーザーと実装ガイド </a:t>
              </a:r>
            </a:p>
          </p:txBody>
        </p:sp>
      </p:grpSp>
      <p:grpSp>
        <p:nvGrpSpPr>
          <p:cNvPr id="155" name="Group 154">
            <a:extLst>
              <a:ext uri="{FF2B5EF4-FFF2-40B4-BE49-F238E27FC236}">
                <a16:creationId xmlns:a16="http://schemas.microsoft.com/office/drawing/2014/main" id="{C6CC5046-A70A-4FA7-BFC3-690C83E8ABAA}"/>
              </a:ext>
            </a:extLst>
          </p:cNvPr>
          <p:cNvGrpSpPr/>
          <p:nvPr/>
        </p:nvGrpSpPr>
        <p:grpSpPr>
          <a:xfrm>
            <a:off x="245178" y="1736592"/>
            <a:ext cx="2264128" cy="513060"/>
            <a:chOff x="4000500" y="1895754"/>
            <a:chExt cx="1000125" cy="2664807"/>
          </a:xfrm>
        </p:grpSpPr>
        <p:sp>
          <p:nvSpPr>
            <p:cNvPr id="156" name="Rectangle: Rounded Corners 155">
              <a:extLst>
                <a:ext uri="{FF2B5EF4-FFF2-40B4-BE49-F238E27FC236}">
                  <a16:creationId xmlns:a16="http://schemas.microsoft.com/office/drawing/2014/main" id="{B0064B28-A0D9-4EEF-B0B5-BC5E6EFB2C8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Adobe Clean Han ExtraBold" panose="020B0800000000000000" pitchFamily="34" charset="-128"/>
                <a:ea typeface="Adobe Clean Han ExtraBold" panose="020B0800000000000000" pitchFamily="34" charset="-128"/>
              </a:endParaRPr>
            </a:p>
          </p:txBody>
        </p:sp>
        <p:sp>
          <p:nvSpPr>
            <p:cNvPr id="157" name="Rectangle: Rounded Corners 156">
              <a:extLst>
                <a:ext uri="{FF2B5EF4-FFF2-40B4-BE49-F238E27FC236}">
                  <a16:creationId xmlns:a16="http://schemas.microsoft.com/office/drawing/2014/main" id="{AB1F39F6-C7B5-4BE1-B033-483992048D7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ja-JP" sz="1400" spc="-40" dirty="0">
                  <a:solidFill>
                    <a:srgbClr val="FFFFFF"/>
                  </a:solidFill>
                  <a:latin typeface="Adobe Clean Han ExtraBold" panose="020B0800000000000000" pitchFamily="34" charset="-128"/>
                  <a:ea typeface="Adobe Clean Han ExtraBold" panose="020B0800000000000000" pitchFamily="34" charset="-128"/>
                </a:rPr>
                <a:t>コンテンツ管理システム</a:t>
              </a:r>
            </a:p>
          </p:txBody>
        </p:sp>
      </p:grpSp>
      <p:grpSp>
        <p:nvGrpSpPr>
          <p:cNvPr id="176" name="Group 175">
            <a:extLst>
              <a:ext uri="{FF2B5EF4-FFF2-40B4-BE49-F238E27FC236}">
                <a16:creationId xmlns:a16="http://schemas.microsoft.com/office/drawing/2014/main" id="{7489C753-717A-46F9-A238-E97AC81A853D}"/>
              </a:ext>
            </a:extLst>
          </p:cNvPr>
          <p:cNvGrpSpPr/>
          <p:nvPr/>
        </p:nvGrpSpPr>
        <p:grpSpPr>
          <a:xfrm>
            <a:off x="2604557" y="1736592"/>
            <a:ext cx="2264128" cy="513060"/>
            <a:chOff x="4000500" y="1895754"/>
            <a:chExt cx="1000125" cy="2664807"/>
          </a:xfrm>
        </p:grpSpPr>
        <p:sp>
          <p:nvSpPr>
            <p:cNvPr id="177" name="Rectangle: Rounded Corners 176">
              <a:extLst>
                <a:ext uri="{FF2B5EF4-FFF2-40B4-BE49-F238E27FC236}">
                  <a16:creationId xmlns:a16="http://schemas.microsoft.com/office/drawing/2014/main" id="{2CA67D79-309C-4D39-8025-788C2A348356}"/>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Adobe Clean Han ExtraBold" panose="020B0800000000000000" pitchFamily="34" charset="-128"/>
                <a:ea typeface="Adobe Clean Han ExtraBold" panose="020B0800000000000000" pitchFamily="34" charset="-128"/>
              </a:endParaRPr>
            </a:p>
          </p:txBody>
        </p:sp>
        <p:sp>
          <p:nvSpPr>
            <p:cNvPr id="178" name="Rectangle: Rounded Corners 177">
              <a:extLst>
                <a:ext uri="{FF2B5EF4-FFF2-40B4-BE49-F238E27FC236}">
                  <a16:creationId xmlns:a16="http://schemas.microsoft.com/office/drawing/2014/main" id="{389A6B03-FF49-4A21-BF19-14A21B3D559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ja-JP" sz="1400" dirty="0">
                  <a:solidFill>
                    <a:srgbClr val="FFFFFF"/>
                  </a:solidFill>
                  <a:latin typeface="Adobe Clean Han ExtraBold" panose="020B0800000000000000" pitchFamily="34" charset="-128"/>
                  <a:ea typeface="Adobe Clean Han ExtraBold" panose="020B0800000000000000" pitchFamily="34" charset="-128"/>
                </a:rPr>
                <a:t>デジタルアセット管理</a:t>
              </a:r>
            </a:p>
          </p:txBody>
        </p:sp>
      </p:grpSp>
      <p:grpSp>
        <p:nvGrpSpPr>
          <p:cNvPr id="179" name="Group 178">
            <a:extLst>
              <a:ext uri="{FF2B5EF4-FFF2-40B4-BE49-F238E27FC236}">
                <a16:creationId xmlns:a16="http://schemas.microsoft.com/office/drawing/2014/main" id="{9577391B-275B-42EE-B6AC-3E0653BAA486}"/>
              </a:ext>
            </a:extLst>
          </p:cNvPr>
          <p:cNvGrpSpPr/>
          <p:nvPr/>
        </p:nvGrpSpPr>
        <p:grpSpPr>
          <a:xfrm>
            <a:off x="4963936" y="1736592"/>
            <a:ext cx="2264128" cy="513060"/>
            <a:chOff x="4000500" y="1895754"/>
            <a:chExt cx="1000125" cy="2664807"/>
          </a:xfrm>
        </p:grpSpPr>
        <p:sp>
          <p:nvSpPr>
            <p:cNvPr id="180" name="Rectangle: Rounded Corners 179">
              <a:extLst>
                <a:ext uri="{FF2B5EF4-FFF2-40B4-BE49-F238E27FC236}">
                  <a16:creationId xmlns:a16="http://schemas.microsoft.com/office/drawing/2014/main" id="{5D8A20BF-E4B9-4CB0-9893-0364AB384449}"/>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Adobe Clean Han ExtraBold" panose="020B0800000000000000" pitchFamily="34" charset="-128"/>
                <a:ea typeface="Adobe Clean Han ExtraBold" panose="020B0800000000000000" pitchFamily="34" charset="-128"/>
              </a:endParaRPr>
            </a:p>
          </p:txBody>
        </p:sp>
        <p:sp>
          <p:nvSpPr>
            <p:cNvPr id="181" name="Rectangle: Rounded Corners 180">
              <a:extLst>
                <a:ext uri="{FF2B5EF4-FFF2-40B4-BE49-F238E27FC236}">
                  <a16:creationId xmlns:a16="http://schemas.microsoft.com/office/drawing/2014/main" id="{698CE9E4-B936-498A-A2AA-7877D7AD589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ja-JP" sz="1400" dirty="0">
                  <a:solidFill>
                    <a:srgbClr val="FFFFFF"/>
                  </a:solidFill>
                  <a:latin typeface="Adobe Clean Han ExtraBold" panose="020B0800000000000000" pitchFamily="34" charset="-128"/>
                  <a:ea typeface="Adobe Clean Han ExtraBold" panose="020B0800000000000000" pitchFamily="34" charset="-128"/>
                </a:rPr>
                <a:t>デジタル登録と</a:t>
              </a:r>
              <a:br>
                <a:rPr lang="ja-JP" sz="1400" dirty="0">
                  <a:solidFill>
                    <a:srgbClr val="FFFFFF"/>
                  </a:solidFill>
                  <a:latin typeface="Adobe Clean Han ExtraBold" panose="020B0800000000000000" pitchFamily="34" charset="-128"/>
                  <a:ea typeface="Adobe Clean Han ExtraBold" panose="020B0800000000000000" pitchFamily="34" charset="-128"/>
                </a:rPr>
              </a:br>
              <a:r>
                <a:rPr lang="ja-JP" sz="1400" dirty="0">
                  <a:solidFill>
                    <a:srgbClr val="FFFFFF"/>
                  </a:solidFill>
                  <a:latin typeface="Adobe Clean Han ExtraBold" panose="020B0800000000000000" pitchFamily="34" charset="-128"/>
                  <a:ea typeface="Adobe Clean Han ExtraBold" panose="020B0800000000000000" pitchFamily="34" charset="-128"/>
                </a:rPr>
                <a:t>フォーム</a:t>
              </a:r>
            </a:p>
          </p:txBody>
        </p:sp>
      </p:grpSp>
      <p:grpSp>
        <p:nvGrpSpPr>
          <p:cNvPr id="182" name="Group 181">
            <a:extLst>
              <a:ext uri="{FF2B5EF4-FFF2-40B4-BE49-F238E27FC236}">
                <a16:creationId xmlns:a16="http://schemas.microsoft.com/office/drawing/2014/main" id="{4E85E927-E407-4EC0-BA6A-FEDBD15807D0}"/>
              </a:ext>
            </a:extLst>
          </p:cNvPr>
          <p:cNvGrpSpPr/>
          <p:nvPr/>
        </p:nvGrpSpPr>
        <p:grpSpPr>
          <a:xfrm>
            <a:off x="7323315" y="1736592"/>
            <a:ext cx="2264128" cy="513060"/>
            <a:chOff x="4000500" y="1895754"/>
            <a:chExt cx="1000125" cy="2664807"/>
          </a:xfrm>
        </p:grpSpPr>
        <p:sp>
          <p:nvSpPr>
            <p:cNvPr id="183" name="Rectangle: Rounded Corners 182">
              <a:extLst>
                <a:ext uri="{FF2B5EF4-FFF2-40B4-BE49-F238E27FC236}">
                  <a16:creationId xmlns:a16="http://schemas.microsoft.com/office/drawing/2014/main" id="{723FF75F-6449-4DE9-B65F-6EF3338FD3AB}"/>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Adobe Clean Han ExtraBold" panose="020B0800000000000000" pitchFamily="34" charset="-128"/>
                <a:ea typeface="Adobe Clean Han ExtraBold" panose="020B0800000000000000" pitchFamily="34" charset="-128"/>
              </a:endParaRPr>
            </a:p>
          </p:txBody>
        </p:sp>
        <p:sp>
          <p:nvSpPr>
            <p:cNvPr id="184" name="Rectangle: Rounded Corners 183">
              <a:extLst>
                <a:ext uri="{FF2B5EF4-FFF2-40B4-BE49-F238E27FC236}">
                  <a16:creationId xmlns:a16="http://schemas.microsoft.com/office/drawing/2014/main" id="{63FD617E-F543-46FE-8FBB-8CBC6E4F276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ja-JP" sz="1400" dirty="0">
                  <a:solidFill>
                    <a:srgbClr val="FFFFFF"/>
                  </a:solidFill>
                  <a:latin typeface="Adobe Clean Han ExtraBold" panose="020B0800000000000000" pitchFamily="34" charset="-128"/>
                  <a:ea typeface="Adobe Clean Han ExtraBold" panose="020B0800000000000000" pitchFamily="34" charset="-128"/>
                </a:rPr>
                <a:t>AEM Cloud Service</a:t>
              </a:r>
            </a:p>
          </p:txBody>
        </p:sp>
      </p:grpSp>
      <p:grpSp>
        <p:nvGrpSpPr>
          <p:cNvPr id="185" name="Group 184">
            <a:extLst>
              <a:ext uri="{FF2B5EF4-FFF2-40B4-BE49-F238E27FC236}">
                <a16:creationId xmlns:a16="http://schemas.microsoft.com/office/drawing/2014/main" id="{5CE51B79-CBCD-431C-9EF9-9F340E91AAE5}"/>
              </a:ext>
            </a:extLst>
          </p:cNvPr>
          <p:cNvGrpSpPr/>
          <p:nvPr/>
        </p:nvGrpSpPr>
        <p:grpSpPr>
          <a:xfrm>
            <a:off x="9682694" y="1736592"/>
            <a:ext cx="2264128" cy="513060"/>
            <a:chOff x="4000500" y="1895754"/>
            <a:chExt cx="1000125" cy="2664807"/>
          </a:xfrm>
        </p:grpSpPr>
        <p:sp>
          <p:nvSpPr>
            <p:cNvPr id="186" name="Rectangle: Rounded Corners 185">
              <a:extLst>
                <a:ext uri="{FF2B5EF4-FFF2-40B4-BE49-F238E27FC236}">
                  <a16:creationId xmlns:a16="http://schemas.microsoft.com/office/drawing/2014/main" id="{14DA189A-C267-424D-A84A-F0CDF5AE362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Adobe Clean Han ExtraBold" panose="020B0800000000000000" pitchFamily="34" charset="-128"/>
                <a:ea typeface="Adobe Clean Han ExtraBold" panose="020B0800000000000000" pitchFamily="34" charset="-128"/>
              </a:endParaRPr>
            </a:p>
          </p:txBody>
        </p:sp>
        <p:sp>
          <p:nvSpPr>
            <p:cNvPr id="187" name="Rectangle: Rounded Corners 186">
              <a:extLst>
                <a:ext uri="{FF2B5EF4-FFF2-40B4-BE49-F238E27FC236}">
                  <a16:creationId xmlns:a16="http://schemas.microsoft.com/office/drawing/2014/main" id="{DD755E4B-249D-4EF5-BE63-D80F3F32114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400" dirty="0">
                  <a:solidFill>
                    <a:srgbClr val="FFFFFF"/>
                  </a:solidFill>
                  <a:latin typeface="Adobe Clean Han ExtraBold" panose="020B0800000000000000" pitchFamily="34" charset="-128"/>
                  <a:ea typeface="Adobe Clean Han ExtraBold" panose="020B0800000000000000" pitchFamily="34" charset="-128"/>
                </a:rPr>
                <a:t>デジタルサイネージ</a:t>
              </a:r>
            </a:p>
          </p:txBody>
        </p:sp>
      </p:grpSp>
      <p:sp>
        <p:nvSpPr>
          <p:cNvPr id="188" name="TextBox 187">
            <a:extLst>
              <a:ext uri="{FF2B5EF4-FFF2-40B4-BE49-F238E27FC236}">
                <a16:creationId xmlns:a16="http://schemas.microsoft.com/office/drawing/2014/main" id="{91650633-82F8-41C9-8AAB-0DBF5B9A7113}"/>
              </a:ext>
            </a:extLst>
          </p:cNvPr>
          <p:cNvSpPr txBox="1"/>
          <p:nvPr/>
        </p:nvSpPr>
        <p:spPr>
          <a:xfrm>
            <a:off x="278037" y="2733042"/>
            <a:ext cx="219841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200" dirty="0">
                <a:latin typeface="Adobe Clean Han Normal" panose="020B0400000000000000" pitchFamily="34" charset="-128"/>
                <a:ea typeface="Adobe Clean Han Normal" panose="020B0400000000000000" pitchFamily="34" charset="-128"/>
              </a:rPr>
              <a:t>容易にスケーリングできる自動化ツールで、あらゆるチャネルにまたがって、デジタルエクスペリエンスを創出し管理できます。</a:t>
            </a:r>
          </a:p>
        </p:txBody>
      </p:sp>
      <p:sp>
        <p:nvSpPr>
          <p:cNvPr id="189" name="TextBox 188">
            <a:extLst>
              <a:ext uri="{FF2B5EF4-FFF2-40B4-BE49-F238E27FC236}">
                <a16:creationId xmlns:a16="http://schemas.microsoft.com/office/drawing/2014/main" id="{A5E8DA56-BC77-4400-A60D-3A2B03E83152}"/>
              </a:ext>
            </a:extLst>
          </p:cNvPr>
          <p:cNvSpPr txBox="1"/>
          <p:nvPr/>
        </p:nvSpPr>
        <p:spPr>
          <a:xfrm>
            <a:off x="2641995" y="2733042"/>
            <a:ext cx="2198410" cy="830997"/>
          </a:xfrm>
          <a:prstGeom prst="rect">
            <a:avLst/>
          </a:prstGeom>
          <a:noFill/>
        </p:spPr>
        <p:txBody>
          <a:bodyPr wrap="square">
            <a:spAutoFit/>
          </a:bodyPr>
          <a:lstStyle/>
          <a:p>
            <a:pPr algn="ctr">
              <a:defRPr/>
            </a:pPr>
            <a:r>
              <a:rPr lang="ja-JP" sz="1200">
                <a:latin typeface="Adobe Clean Han Normal" panose="020B0400000000000000" pitchFamily="34" charset="-128"/>
                <a:ea typeface="Adobe Clean Han Normal" panose="020B0400000000000000" pitchFamily="34" charset="-128"/>
              </a:rPr>
              <a:t>コンテンツの検索や修正に時間がかからなくなり、エクスペリエンスにより多くの時間を割けるようなります。</a:t>
            </a:r>
          </a:p>
        </p:txBody>
      </p:sp>
      <p:sp>
        <p:nvSpPr>
          <p:cNvPr id="190" name="TextBox 189">
            <a:extLst>
              <a:ext uri="{FF2B5EF4-FFF2-40B4-BE49-F238E27FC236}">
                <a16:creationId xmlns:a16="http://schemas.microsoft.com/office/drawing/2014/main" id="{F9EE1822-5188-42B6-A81D-2EB1443E4EB4}"/>
              </a:ext>
            </a:extLst>
          </p:cNvPr>
          <p:cNvSpPr txBox="1"/>
          <p:nvPr/>
        </p:nvSpPr>
        <p:spPr>
          <a:xfrm>
            <a:off x="5005953" y="2733042"/>
            <a:ext cx="219841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200">
                <a:latin typeface="Adobe Clean Han Normal" panose="020B0400000000000000" pitchFamily="34" charset="-128"/>
                <a:ea typeface="Adobe Clean Han Normal" panose="020B0400000000000000" pitchFamily="34" charset="-128"/>
              </a:rPr>
              <a:t>エンドツーエンドのソリューションで、入力フォームとコミュニケーションプロセスを効率よく連携させることができます。</a:t>
            </a:r>
          </a:p>
        </p:txBody>
      </p:sp>
      <p:sp>
        <p:nvSpPr>
          <p:cNvPr id="191" name="TextBox 190">
            <a:extLst>
              <a:ext uri="{FF2B5EF4-FFF2-40B4-BE49-F238E27FC236}">
                <a16:creationId xmlns:a16="http://schemas.microsoft.com/office/drawing/2014/main" id="{A21EF16B-8DFE-4343-8ECB-1647A132B036}"/>
              </a:ext>
            </a:extLst>
          </p:cNvPr>
          <p:cNvSpPr txBox="1"/>
          <p:nvPr/>
        </p:nvSpPr>
        <p:spPr>
          <a:xfrm>
            <a:off x="7369911" y="2733042"/>
            <a:ext cx="2198410" cy="1200329"/>
          </a:xfrm>
          <a:prstGeom prst="rect">
            <a:avLst/>
          </a:prstGeom>
          <a:noFill/>
        </p:spPr>
        <p:txBody>
          <a:bodyPr wrap="square">
            <a:spAutoFit/>
          </a:bodyPr>
          <a:lstStyle/>
          <a:p>
            <a:pPr algn="ctr">
              <a:defRPr/>
            </a:pPr>
            <a:r>
              <a:rPr lang="ja-JP" sz="1200" dirty="0">
                <a:latin typeface="Adobe Clean Han Normal" panose="020B0400000000000000" pitchFamily="34" charset="-128"/>
                <a:ea typeface="Adobe Clean Han Normal" panose="020B0400000000000000" pitchFamily="34" charset="-128"/>
              </a:rPr>
              <a:t>優れた SLA とセキュリティによって最適なパフォーマンスを実現した、最初のクラウドネイティブなエンタープライズグレードのコンテンツ管理システムです。</a:t>
            </a:r>
          </a:p>
        </p:txBody>
      </p:sp>
      <p:sp>
        <p:nvSpPr>
          <p:cNvPr id="192" name="TextBox 191">
            <a:extLst>
              <a:ext uri="{FF2B5EF4-FFF2-40B4-BE49-F238E27FC236}">
                <a16:creationId xmlns:a16="http://schemas.microsoft.com/office/drawing/2014/main" id="{E808A490-122A-4878-B51A-B3209D20AD56}"/>
              </a:ext>
            </a:extLst>
          </p:cNvPr>
          <p:cNvSpPr txBox="1"/>
          <p:nvPr/>
        </p:nvSpPr>
        <p:spPr>
          <a:xfrm>
            <a:off x="9733869" y="2733042"/>
            <a:ext cx="2198410"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200" dirty="0">
                <a:latin typeface="Adobe Clean Han Normal" panose="020B0400000000000000" pitchFamily="34" charset="-128"/>
                <a:ea typeface="Adobe Clean Han Normal" panose="020B0400000000000000" pitchFamily="34" charset="-128"/>
              </a:rPr>
              <a:t>顧客データやオンサイドトリガーに応答するインタラクティブサイネージで、オンラインと実店舗のエクスペリエンスを容易に連携させることができます。</a:t>
            </a:r>
          </a:p>
        </p:txBody>
      </p:sp>
      <p:pic>
        <p:nvPicPr>
          <p:cNvPr id="5" name="Graphic 4" descr="Signal outline">
            <a:extLst>
              <a:ext uri="{FF2B5EF4-FFF2-40B4-BE49-F238E27FC236}">
                <a16:creationId xmlns:a16="http://schemas.microsoft.com/office/drawing/2014/main" id="{79CF7A54-F0FA-41C7-99E0-446020C1459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17626" y="2290752"/>
            <a:ext cx="535329" cy="535329"/>
          </a:xfrm>
          <a:prstGeom prst="rect">
            <a:avLst/>
          </a:prstGeom>
        </p:spPr>
      </p:pic>
      <p:pic>
        <p:nvPicPr>
          <p:cNvPr id="7" name="Graphic 6" descr="Syncing cloud outline">
            <a:extLst>
              <a:ext uri="{FF2B5EF4-FFF2-40B4-BE49-F238E27FC236}">
                <a16:creationId xmlns:a16="http://schemas.microsoft.com/office/drawing/2014/main" id="{371819C5-9D0F-48C5-99E9-573A51C0BFC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54292" y="2309395"/>
            <a:ext cx="535329" cy="535329"/>
          </a:xfrm>
          <a:prstGeom prst="rect">
            <a:avLst/>
          </a:prstGeom>
        </p:spPr>
      </p:pic>
      <p:pic>
        <p:nvPicPr>
          <p:cNvPr id="10" name="Graphic 9" descr="Cloud Computing outline">
            <a:extLst>
              <a:ext uri="{FF2B5EF4-FFF2-40B4-BE49-F238E27FC236}">
                <a16:creationId xmlns:a16="http://schemas.microsoft.com/office/drawing/2014/main" id="{9293A025-9C38-42FF-86F2-1DE48BCAAB6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7071" y="2299824"/>
            <a:ext cx="535329" cy="535329"/>
          </a:xfrm>
          <a:prstGeom prst="rect">
            <a:avLst/>
          </a:prstGeom>
        </p:spPr>
      </p:pic>
      <p:pic>
        <p:nvPicPr>
          <p:cNvPr id="12" name="Graphic 11" descr="Clipboard outline">
            <a:extLst>
              <a:ext uri="{FF2B5EF4-FFF2-40B4-BE49-F238E27FC236}">
                <a16:creationId xmlns:a16="http://schemas.microsoft.com/office/drawing/2014/main" id="{C55629E4-044C-4F7B-991A-85A2C7B6B3E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37493" y="2290753"/>
            <a:ext cx="535329" cy="535329"/>
          </a:xfrm>
          <a:prstGeom prst="rect">
            <a:avLst/>
          </a:prstGeom>
        </p:spPr>
      </p:pic>
      <p:pic>
        <p:nvPicPr>
          <p:cNvPr id="14" name="Graphic 13" descr="Hierarchy outline">
            <a:extLst>
              <a:ext uri="{FF2B5EF4-FFF2-40B4-BE49-F238E27FC236}">
                <a16:creationId xmlns:a16="http://schemas.microsoft.com/office/drawing/2014/main" id="{616B07D7-6FC9-4C31-8267-74DD07FCAE4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29041" y="2293649"/>
            <a:ext cx="535329" cy="535329"/>
          </a:xfrm>
          <a:prstGeom prst="rect">
            <a:avLst/>
          </a:prstGeom>
        </p:spPr>
      </p:pic>
      <p:grpSp>
        <p:nvGrpSpPr>
          <p:cNvPr id="64" name="Group 63">
            <a:extLst>
              <a:ext uri="{FF2B5EF4-FFF2-40B4-BE49-F238E27FC236}">
                <a16:creationId xmlns:a16="http://schemas.microsoft.com/office/drawing/2014/main" id="{2014BB76-1C3F-40A3-8F54-6009A881EB19}"/>
              </a:ext>
            </a:extLst>
          </p:cNvPr>
          <p:cNvGrpSpPr/>
          <p:nvPr/>
        </p:nvGrpSpPr>
        <p:grpSpPr>
          <a:xfrm>
            <a:off x="339927" y="5909605"/>
            <a:ext cx="3173714" cy="403039"/>
            <a:chOff x="4000500" y="1895754"/>
            <a:chExt cx="1000125" cy="2664807"/>
          </a:xfrm>
        </p:grpSpPr>
        <p:sp>
          <p:nvSpPr>
            <p:cNvPr id="65" name="Rectangle: Rounded Corners 64">
              <a:extLst>
                <a:ext uri="{FF2B5EF4-FFF2-40B4-BE49-F238E27FC236}">
                  <a16:creationId xmlns:a16="http://schemas.microsoft.com/office/drawing/2014/main" id="{7F22AC29-0BCA-4CD1-9057-C4B8D373C72C}"/>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dirty="0">
                <a:solidFill>
                  <a:srgbClr val="FFFFFF"/>
                </a:solidFill>
                <a:latin typeface="Adobe Clean Han ExtraBold" panose="020B0800000000000000" pitchFamily="34" charset="-128"/>
                <a:ea typeface="Adobe Clean Han ExtraBold" panose="020B0800000000000000" pitchFamily="34" charset="-128"/>
              </a:endParaRPr>
            </a:p>
          </p:txBody>
        </p:sp>
        <p:sp>
          <p:nvSpPr>
            <p:cNvPr id="66" name="Rectangle: Rounded Corners 65">
              <a:extLst>
                <a:ext uri="{FF2B5EF4-FFF2-40B4-BE49-F238E27FC236}">
                  <a16:creationId xmlns:a16="http://schemas.microsoft.com/office/drawing/2014/main" id="{7B4E6C50-4626-497F-A2BF-418A51BBCD7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ja-JP" sz="1200" dirty="0">
                  <a:solidFill>
                    <a:srgbClr val="FFFFFF"/>
                  </a:solidFill>
                  <a:latin typeface="Adobe Clean Han ExtraBold" panose="020B0800000000000000" pitchFamily="34" charset="-128"/>
                  <a:ea typeface="Adobe Clean Han ExtraBold" panose="020B0800000000000000" pitchFamily="34" charset="-128"/>
                  <a:hlinkClick r:id="rId22">
                    <a:extLst>
                      <a:ext uri="{A12FA001-AC4F-418D-AE19-62706E023703}">
                        <ahyp:hlinkClr xmlns:ahyp="http://schemas.microsoft.com/office/drawing/2018/hyperlinkcolor" val="tx"/>
                      </a:ext>
                    </a:extLst>
                  </a:hlinkClick>
                </a:rPr>
                <a:t>Experience Manager ドキュメント</a:t>
              </a:r>
            </a:p>
          </p:txBody>
        </p:sp>
      </p:grpSp>
    </p:spTree>
    <p:extLst>
      <p:ext uri="{BB962C8B-B14F-4D97-AF65-F5344CB8AC3E}">
        <p14:creationId xmlns:p14="http://schemas.microsoft.com/office/powerpoint/2010/main" val="1609366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0934859" cy="646189"/>
          </a:xfrm>
        </p:spPr>
        <p:txBody>
          <a:bodyPr/>
          <a:lstStyle/>
          <a:p>
            <a:r>
              <a:rPr lang="ja-JP" dirty="0">
                <a:ea typeface="Adobe Clean Han ExtraBold" panose="020B0800000000000000" pitchFamily="34" charset="-128"/>
              </a:rPr>
              <a:t>Adobe Campaign：</a:t>
            </a:r>
            <a:r>
              <a:rPr lang="ja-JP" dirty="0">
                <a:solidFill>
                  <a:schemeClr val="tx1"/>
                </a:solidFill>
                <a:ea typeface="Adobe Clean Han ExtraBold" panose="020B0800000000000000" pitchFamily="34" charset="-128"/>
              </a:rPr>
              <a:t>あらゆるメディアをまたいでキャンペーンを容易に改善およびパーソナライズできる、クロスチャネルキャンペーン管理ツール。</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キャンペーン管理の合理化</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523220"/>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データの管理やキャンペーンパフォーマンスのモニタリングを一元的に行えます。</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50" dirty="0">
                    <a:solidFill>
                      <a:srgbClr val="FFFFFF"/>
                    </a:solidFill>
                    <a:latin typeface="Adobe Clean Han ExtraBold" panose="020B0800000000000000" pitchFamily="34" charset="-128"/>
                    <a:ea typeface="Adobe Clean Han ExtraBold" panose="020B0800000000000000" pitchFamily="34" charset="-128"/>
                  </a:rPr>
                  <a:t>顧客を惹きつける魅力的なメッセージ</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954107"/>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パーソナライズされ、状況に即して内容が変わる、リアルタイムのメッセージを活用することで、感動的な顧客体験を提供できます。</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オートメーション</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738664"/>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マーケティングオートメーションを活用して、キャンペーンの生産性を向上させ、市場投入までの期間を短縮できます。</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6" y="4213249"/>
            <a:ext cx="3600000"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chemeClr val="bg1"/>
                  </a:solidFill>
                  <a:latin typeface="Adobe Clean Han ExtraBold" panose="020B0800000000000000" pitchFamily="34" charset="-128"/>
                  <a:ea typeface="Adobe Clean Han ExtraBold" panose="020B0800000000000000" pitchFamily="34" charset="-128"/>
                  <a:hlinkClick r:id="rId2">
                    <a:extLst>
                      <a:ext uri="{A12FA001-AC4F-418D-AE19-62706E023703}">
                        <ahyp:hlinkClr xmlns:ahyp="http://schemas.microsoft.com/office/drawing/2018/hyperlinkcolor" val="tx"/>
                      </a:ext>
                    </a:extLst>
                  </a:hlinkClick>
                </a:rPr>
                <a:t>実装ガイド：Campaign Classic</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4090545" y="4213249"/>
            <a:ext cx="3600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ja-JP" sz="1400" dirty="0">
                  <a:solidFill>
                    <a:schemeClr val="bg1"/>
                  </a:solidFill>
                  <a:latin typeface="Adobe Clean Han ExtraBold" panose="020B0800000000000000" pitchFamily="34" charset="-128"/>
                  <a:ea typeface="Adobe Clean Han ExtraBold" panose="020B0800000000000000" pitchFamily="34" charset="-128"/>
                  <a:hlinkClick r:id="rId3">
                    <a:extLst>
                      <a:ext uri="{A12FA001-AC4F-418D-AE19-62706E023703}">
                        <ahyp:hlinkClr xmlns:ahyp="http://schemas.microsoft.com/office/drawing/2018/hyperlinkcolor" val="tx"/>
                      </a:ext>
                    </a:extLst>
                  </a:hlinkClick>
                </a:rPr>
                <a:t>Campaign </a:t>
              </a:r>
              <a:r>
                <a:rPr lang="en-US" altLang="ja-JP" sz="1400" dirty="0">
                  <a:solidFill>
                    <a:schemeClr val="bg1"/>
                  </a:solidFill>
                  <a:latin typeface="Adobe Clean Han ExtraBold" panose="020B0800000000000000" pitchFamily="34" charset="-128"/>
                  <a:ea typeface="Adobe Clean Han ExtraBold" panose="020B0800000000000000" pitchFamily="34" charset="-128"/>
                  <a:hlinkClick r:id="rId3">
                    <a:extLst>
                      <a:ext uri="{A12FA001-AC4F-418D-AE19-62706E023703}">
                        <ahyp:hlinkClr xmlns:ahyp="http://schemas.microsoft.com/office/drawing/2018/hyperlinkcolor" val="tx"/>
                      </a:ext>
                    </a:extLst>
                  </a:hlinkClick>
                </a:rPr>
                <a:t>Classic </a:t>
              </a:r>
              <a:r>
                <a:rPr lang="ja-JP" altLang="en-US" sz="1400" dirty="0">
                  <a:solidFill>
                    <a:schemeClr val="bg1"/>
                  </a:solidFill>
                  <a:latin typeface="Adobe Clean Han ExtraBold" panose="020B0800000000000000" pitchFamily="34" charset="-128"/>
                  <a:ea typeface="Adobe Clean Han ExtraBold" panose="020B0800000000000000" pitchFamily="34" charset="-128"/>
                  <a:hlinkClick r:id="rId3">
                    <a:extLst>
                      <a:ext uri="{A12FA001-AC4F-418D-AE19-62706E023703}">
                        <ahyp:hlinkClr xmlns:ahyp="http://schemas.microsoft.com/office/drawing/2018/hyperlinkcolor" val="tx"/>
                      </a:ext>
                    </a:extLst>
                  </a:hlinkClick>
                </a:rPr>
                <a:t>コミュニティ</a:t>
              </a:r>
              <a:endParaRPr lang="ja-JP" sz="1400" dirty="0">
                <a:solidFill>
                  <a:schemeClr val="bg1"/>
                </a:solidFill>
                <a:latin typeface="Adobe Clean Han ExtraBold" panose="020B0800000000000000" pitchFamily="34" charset="-128"/>
                <a:ea typeface="Adobe Clean Han ExtraBold" panose="020B0800000000000000" pitchFamily="34" charset="-128"/>
                <a:hlinkClick r:id="rId3">
                  <a:extLst>
                    <a:ext uri="{A12FA001-AC4F-418D-AE19-62706E023703}">
                      <ahyp:hlinkClr xmlns:ahyp="http://schemas.microsoft.com/office/drawing/2018/hyperlinkcolor" val="tx"/>
                    </a:ext>
                  </a:extLst>
                </a:hlinkClick>
              </a:endParaRP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7856524" y="4213249"/>
            <a:ext cx="3600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3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ja-JP" sz="1300" dirty="0">
                  <a:solidFill>
                    <a:schemeClr val="bg1"/>
                  </a:solidFill>
                  <a:latin typeface="Adobe Clean Han ExtraBold" panose="020B0800000000000000" pitchFamily="34" charset="-128"/>
                  <a:ea typeface="Adobe Clean Han ExtraBold" panose="020B0800000000000000" pitchFamily="34" charset="-128"/>
                  <a:hlinkClick r:id="rId4">
                    <a:extLst>
                      <a:ext uri="{A12FA001-AC4F-418D-AE19-62706E023703}">
                        <ahyp:hlinkClr xmlns:ahyp="http://schemas.microsoft.com/office/drawing/2018/hyperlinkcolor" val="tx"/>
                      </a:ext>
                    </a:extLst>
                  </a:hlinkClick>
                </a:rPr>
                <a:t>トレーニングとサポート：</a:t>
              </a:r>
              <a:br>
                <a:rPr lang="sk-SK" altLang="ja-JP" sz="1300" dirty="0">
                  <a:solidFill>
                    <a:schemeClr val="bg1"/>
                  </a:solidFill>
                  <a:latin typeface="Adobe Clean Han ExtraBold" panose="020B0800000000000000" pitchFamily="34" charset="-128"/>
                  <a:ea typeface="Adobe Clean Han ExtraBold" panose="020B0800000000000000" pitchFamily="34" charset="-128"/>
                  <a:hlinkClick r:id="rId4">
                    <a:extLst>
                      <a:ext uri="{A12FA001-AC4F-418D-AE19-62706E023703}">
                        <ahyp:hlinkClr xmlns:ahyp="http://schemas.microsoft.com/office/drawing/2018/hyperlinkcolor" val="tx"/>
                      </a:ext>
                    </a:extLst>
                  </a:hlinkClick>
                </a:rPr>
              </a:br>
              <a:r>
                <a:rPr lang="ja-JP" sz="1300" dirty="0">
                  <a:solidFill>
                    <a:schemeClr val="bg1"/>
                  </a:solidFill>
                  <a:latin typeface="Adobe Clean Han ExtraBold" panose="020B0800000000000000" pitchFamily="34" charset="-128"/>
                  <a:ea typeface="Adobe Clean Han ExtraBold" panose="020B0800000000000000" pitchFamily="34" charset="-128"/>
                  <a:hlinkClick r:id="rId4">
                    <a:extLst>
                      <a:ext uri="{A12FA001-AC4F-418D-AE19-62706E023703}">
                        <ahyp:hlinkClr xmlns:ahyp="http://schemas.microsoft.com/office/drawing/2018/hyperlinkcolor" val="tx"/>
                      </a:ext>
                    </a:extLst>
                  </a:hlinkClick>
                </a:rPr>
                <a:t>Campaign Classic</a:t>
              </a:r>
            </a:p>
          </p:txBody>
        </p:sp>
      </p:grpSp>
      <p:grpSp>
        <p:nvGrpSpPr>
          <p:cNvPr id="137" name="Group 136">
            <a:extLst>
              <a:ext uri="{FF2B5EF4-FFF2-40B4-BE49-F238E27FC236}">
                <a16:creationId xmlns:a16="http://schemas.microsoft.com/office/drawing/2014/main" id="{9CBBF39F-FB71-41E4-AC23-FE6EA9544601}"/>
              </a:ext>
            </a:extLst>
          </p:cNvPr>
          <p:cNvGrpSpPr/>
          <p:nvPr/>
        </p:nvGrpSpPr>
        <p:grpSpPr>
          <a:xfrm>
            <a:off x="340536" y="4774564"/>
            <a:ext cx="3600000" cy="403039"/>
            <a:chOff x="4000500" y="1895754"/>
            <a:chExt cx="1000125" cy="2664807"/>
          </a:xfrm>
        </p:grpSpPr>
        <p:sp>
          <p:nvSpPr>
            <p:cNvPr id="138" name="Rectangle: Rounded Corners 137">
              <a:extLst>
                <a:ext uri="{FF2B5EF4-FFF2-40B4-BE49-F238E27FC236}">
                  <a16:creationId xmlns:a16="http://schemas.microsoft.com/office/drawing/2014/main" id="{C25396A9-2FE2-4196-AB96-B7C90766F25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39" name="Rectangle: Rounded Corners 138">
              <a:extLst>
                <a:ext uri="{FF2B5EF4-FFF2-40B4-BE49-F238E27FC236}">
                  <a16:creationId xmlns:a16="http://schemas.microsoft.com/office/drawing/2014/main" id="{35F443F0-73E7-4EA2-A0A3-E138D03C8EF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ja-JP" sz="1400" dirty="0">
                  <a:solidFill>
                    <a:schemeClr val="bg1"/>
                  </a:solidFill>
                  <a:latin typeface="Adobe Clean Han ExtraBold" panose="020B0800000000000000" pitchFamily="34" charset="-128"/>
                  <a:ea typeface="Adobe Clean Han ExtraBold" panose="020B0800000000000000" pitchFamily="34" charset="-128"/>
                  <a:hlinkClick r:id="rId5">
                    <a:extLst>
                      <a:ext uri="{A12FA001-AC4F-418D-AE19-62706E023703}">
                        <ahyp:hlinkClr xmlns:ahyp="http://schemas.microsoft.com/office/drawing/2018/hyperlinkcolor" val="tx"/>
                      </a:ext>
                    </a:extLst>
                  </a:hlinkClick>
                </a:rPr>
                <a:t>実装ガイド：Campaign Standard</a:t>
              </a:r>
            </a:p>
          </p:txBody>
        </p:sp>
      </p:grpSp>
      <p:grpSp>
        <p:nvGrpSpPr>
          <p:cNvPr id="140" name="Group 139">
            <a:extLst>
              <a:ext uri="{FF2B5EF4-FFF2-40B4-BE49-F238E27FC236}">
                <a16:creationId xmlns:a16="http://schemas.microsoft.com/office/drawing/2014/main" id="{F9F56A93-8C5B-44C0-BA0A-78AFCF047BD3}"/>
              </a:ext>
            </a:extLst>
          </p:cNvPr>
          <p:cNvGrpSpPr/>
          <p:nvPr/>
        </p:nvGrpSpPr>
        <p:grpSpPr>
          <a:xfrm>
            <a:off x="4090545" y="4774563"/>
            <a:ext cx="3600000" cy="403039"/>
            <a:chOff x="4000500" y="1895754"/>
            <a:chExt cx="1000125" cy="2664807"/>
          </a:xfrm>
        </p:grpSpPr>
        <p:sp>
          <p:nvSpPr>
            <p:cNvPr id="141" name="Rectangle: Rounded Corners 140">
              <a:extLst>
                <a:ext uri="{FF2B5EF4-FFF2-40B4-BE49-F238E27FC236}">
                  <a16:creationId xmlns:a16="http://schemas.microsoft.com/office/drawing/2014/main" id="{EF88FB63-3BAE-4048-B275-47FC17BF4E0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42" name="Rectangle: Rounded Corners 141">
              <a:extLst>
                <a:ext uri="{FF2B5EF4-FFF2-40B4-BE49-F238E27FC236}">
                  <a16:creationId xmlns:a16="http://schemas.microsoft.com/office/drawing/2014/main" id="{172B7E4A-80B6-4C4B-A571-673CF24FB01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ja-JP" sz="1400" dirty="0">
                  <a:solidFill>
                    <a:schemeClr val="bg1"/>
                  </a:solidFill>
                  <a:latin typeface="Adobe Clean Han ExtraBold" panose="020B0800000000000000" pitchFamily="34" charset="-128"/>
                  <a:ea typeface="Adobe Clean Han ExtraBold" panose="020B0800000000000000" pitchFamily="34" charset="-128"/>
                  <a:hlinkClick r:id="rId6">
                    <a:extLst>
                      <a:ext uri="{A12FA001-AC4F-418D-AE19-62706E023703}">
                        <ahyp:hlinkClr xmlns:ahyp="http://schemas.microsoft.com/office/drawing/2018/hyperlinkcolor" val="tx"/>
                      </a:ext>
                    </a:extLst>
                  </a:hlinkClick>
                </a:rPr>
                <a:t>Campaign </a:t>
              </a:r>
              <a:r>
                <a:rPr lang="en-US" altLang="ja-JP" sz="1400" dirty="0">
                  <a:solidFill>
                    <a:schemeClr val="bg1"/>
                  </a:solidFill>
                  <a:latin typeface="Adobe Clean Han ExtraBold" panose="020B0800000000000000" pitchFamily="34" charset="-128"/>
                  <a:ea typeface="Adobe Clean Han ExtraBold" panose="020B0800000000000000" pitchFamily="34" charset="-128"/>
                  <a:hlinkClick r:id="rId6">
                    <a:extLst>
                      <a:ext uri="{A12FA001-AC4F-418D-AE19-62706E023703}">
                        <ahyp:hlinkClr xmlns:ahyp="http://schemas.microsoft.com/office/drawing/2018/hyperlinkcolor" val="tx"/>
                      </a:ext>
                    </a:extLst>
                  </a:hlinkClick>
                </a:rPr>
                <a:t>Standard</a:t>
              </a:r>
              <a:r>
                <a:rPr lang="ja-JP" sz="1400" dirty="0">
                  <a:solidFill>
                    <a:schemeClr val="bg1"/>
                  </a:solidFill>
                  <a:latin typeface="Adobe Clean Han ExtraBold" panose="020B0800000000000000" pitchFamily="34" charset="-128"/>
                  <a:ea typeface="Adobe Clean Han ExtraBold" panose="020B0800000000000000" pitchFamily="34" charset="-128"/>
                  <a:hlinkClick r:id="rId6">
                    <a:extLst>
                      <a:ext uri="{A12FA001-AC4F-418D-AE19-62706E023703}">
                        <ahyp:hlinkClr xmlns:ahyp="http://schemas.microsoft.com/office/drawing/2018/hyperlinkcolor" val="tx"/>
                      </a:ext>
                    </a:extLst>
                  </a:hlinkClick>
                </a:rPr>
                <a:t> コミュニティ</a:t>
              </a:r>
            </a:p>
          </p:txBody>
        </p:sp>
      </p:grpSp>
      <p:grpSp>
        <p:nvGrpSpPr>
          <p:cNvPr id="44" name="Group 43">
            <a:extLst>
              <a:ext uri="{FF2B5EF4-FFF2-40B4-BE49-F238E27FC236}">
                <a16:creationId xmlns:a16="http://schemas.microsoft.com/office/drawing/2014/main" id="{C2F64731-DCC9-4F8B-BDF0-80CE13172778}"/>
              </a:ext>
            </a:extLst>
          </p:cNvPr>
          <p:cNvGrpSpPr/>
          <p:nvPr/>
        </p:nvGrpSpPr>
        <p:grpSpPr>
          <a:xfrm>
            <a:off x="7856524" y="4774563"/>
            <a:ext cx="3600000" cy="403039"/>
            <a:chOff x="4000500" y="1895754"/>
            <a:chExt cx="1000125" cy="2664807"/>
          </a:xfrm>
        </p:grpSpPr>
        <p:sp>
          <p:nvSpPr>
            <p:cNvPr id="45" name="Rectangle: Rounded Corners 44">
              <a:extLst>
                <a:ext uri="{FF2B5EF4-FFF2-40B4-BE49-F238E27FC236}">
                  <a16:creationId xmlns:a16="http://schemas.microsoft.com/office/drawing/2014/main" id="{166E62C0-9F8F-4D19-8A2C-017D5FDD769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3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46" name="Rectangle: Rounded Corners 45">
              <a:extLst>
                <a:ext uri="{FF2B5EF4-FFF2-40B4-BE49-F238E27FC236}">
                  <a16:creationId xmlns:a16="http://schemas.microsoft.com/office/drawing/2014/main" id="{3B84E3FB-970F-4EA6-970B-5CABA109E34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ja-JP" sz="1300" dirty="0">
                  <a:solidFill>
                    <a:schemeClr val="bg1"/>
                  </a:solidFill>
                  <a:latin typeface="Adobe Clean Han ExtraBold" panose="020B0800000000000000" pitchFamily="34" charset="-128"/>
                  <a:ea typeface="Adobe Clean Han ExtraBold" panose="020B0800000000000000" pitchFamily="34" charset="-128"/>
                  <a:hlinkClick r:id="rId7">
                    <a:extLst>
                      <a:ext uri="{A12FA001-AC4F-418D-AE19-62706E023703}">
                        <ahyp:hlinkClr xmlns:ahyp="http://schemas.microsoft.com/office/drawing/2018/hyperlinkcolor" val="tx"/>
                      </a:ext>
                    </a:extLst>
                  </a:hlinkClick>
                </a:rPr>
                <a:t>トレーニングとサポート：</a:t>
              </a:r>
              <a:br>
                <a:rPr lang="sk-SK" altLang="ja-JP" sz="1300" dirty="0">
                  <a:solidFill>
                    <a:schemeClr val="bg1"/>
                  </a:solidFill>
                  <a:latin typeface="Adobe Clean Han ExtraBold" panose="020B0800000000000000" pitchFamily="34" charset="-128"/>
                  <a:ea typeface="Adobe Clean Han ExtraBold" panose="020B0800000000000000" pitchFamily="34" charset="-128"/>
                  <a:hlinkClick r:id="rId7">
                    <a:extLst>
                      <a:ext uri="{A12FA001-AC4F-418D-AE19-62706E023703}">
                        <ahyp:hlinkClr xmlns:ahyp="http://schemas.microsoft.com/office/drawing/2018/hyperlinkcolor" val="tx"/>
                      </a:ext>
                    </a:extLst>
                  </a:hlinkClick>
                </a:rPr>
              </a:br>
              <a:r>
                <a:rPr lang="ja-JP" sz="1300" dirty="0">
                  <a:solidFill>
                    <a:schemeClr val="bg1"/>
                  </a:solidFill>
                  <a:latin typeface="Adobe Clean Han ExtraBold" panose="020B0800000000000000" pitchFamily="34" charset="-128"/>
                  <a:ea typeface="Adobe Clean Han ExtraBold" panose="020B0800000000000000" pitchFamily="34" charset="-128"/>
                  <a:hlinkClick r:id="rId7">
                    <a:extLst>
                      <a:ext uri="{A12FA001-AC4F-418D-AE19-62706E023703}">
                        <ahyp:hlinkClr xmlns:ahyp="http://schemas.microsoft.com/office/drawing/2018/hyperlinkcolor" val="tx"/>
                      </a:ext>
                    </a:extLst>
                  </a:hlinkClick>
                </a:rPr>
                <a:t>Campaign Standard</a:t>
              </a:r>
            </a:p>
          </p:txBody>
        </p:sp>
      </p:grpSp>
      <p:grpSp>
        <p:nvGrpSpPr>
          <p:cNvPr id="48" name="Group 47">
            <a:extLst>
              <a:ext uri="{FF2B5EF4-FFF2-40B4-BE49-F238E27FC236}">
                <a16:creationId xmlns:a16="http://schemas.microsoft.com/office/drawing/2014/main" id="{3C0209AA-8FDE-4E5D-AC5E-69F1D4E3E8A3}"/>
              </a:ext>
            </a:extLst>
          </p:cNvPr>
          <p:cNvGrpSpPr/>
          <p:nvPr/>
        </p:nvGrpSpPr>
        <p:grpSpPr>
          <a:xfrm>
            <a:off x="340537" y="5340452"/>
            <a:ext cx="3600000" cy="403039"/>
            <a:chOff x="4000500" y="1895754"/>
            <a:chExt cx="1000125" cy="2664807"/>
          </a:xfrm>
        </p:grpSpPr>
        <p:sp>
          <p:nvSpPr>
            <p:cNvPr id="49" name="Rectangle: Rounded Corners 48">
              <a:extLst>
                <a:ext uri="{FF2B5EF4-FFF2-40B4-BE49-F238E27FC236}">
                  <a16:creationId xmlns:a16="http://schemas.microsoft.com/office/drawing/2014/main" id="{0F04F926-EA17-45CF-9EE2-8E7A10A9FAE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50" name="Rectangle: Rounded Corners 49">
              <a:extLst>
                <a:ext uri="{FF2B5EF4-FFF2-40B4-BE49-F238E27FC236}">
                  <a16:creationId xmlns:a16="http://schemas.microsoft.com/office/drawing/2014/main" id="{2ED032AB-4CEE-40B8-8C08-94141DF322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ja-JP" sz="1400" dirty="0">
                  <a:solidFill>
                    <a:schemeClr val="bg1"/>
                  </a:solidFill>
                  <a:latin typeface="Adobe Clean Han ExtraBold" panose="020B0800000000000000" pitchFamily="34" charset="-128"/>
                  <a:ea typeface="Adobe Clean Han ExtraBold" panose="020B0800000000000000" pitchFamily="34" charset="-128"/>
                  <a:hlinkClick r:id="rId8">
                    <a:extLst>
                      <a:ext uri="{A12FA001-AC4F-418D-AE19-62706E023703}">
                        <ahyp:hlinkClr xmlns:ahyp="http://schemas.microsoft.com/office/drawing/2018/hyperlinkcolor" val="tx"/>
                      </a:ext>
                    </a:extLst>
                  </a:hlinkClick>
                </a:rPr>
                <a:t>Campaign Exchange</a:t>
              </a:r>
            </a:p>
          </p:txBody>
        </p:sp>
      </p:grpSp>
      <p:pic>
        <p:nvPicPr>
          <p:cNvPr id="60" name="Graphic 59">
            <a:extLst>
              <a:ext uri="{FF2B5EF4-FFF2-40B4-BE49-F238E27FC236}">
                <a16:creationId xmlns:a16="http://schemas.microsoft.com/office/drawing/2014/main" id="{FF4F0424-43F8-43D0-8533-1067D9FFD2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98670" y="2376636"/>
            <a:ext cx="415699" cy="447675"/>
          </a:xfrm>
          <a:prstGeom prst="rect">
            <a:avLst/>
          </a:prstGeom>
        </p:spPr>
      </p:pic>
      <p:pic>
        <p:nvPicPr>
          <p:cNvPr id="64" name="Graphic 63">
            <a:extLst>
              <a:ext uri="{FF2B5EF4-FFF2-40B4-BE49-F238E27FC236}">
                <a16:creationId xmlns:a16="http://schemas.microsoft.com/office/drawing/2014/main" id="{2406921E-5158-4FE7-B1F9-3CA2D7145F4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40907" y="2452060"/>
            <a:ext cx="533259" cy="348100"/>
          </a:xfrm>
          <a:prstGeom prst="rect">
            <a:avLst/>
          </a:prstGeom>
        </p:spPr>
      </p:pic>
      <p:pic>
        <p:nvPicPr>
          <p:cNvPr id="66" name="Graphic 65">
            <a:extLst>
              <a:ext uri="{FF2B5EF4-FFF2-40B4-BE49-F238E27FC236}">
                <a16:creationId xmlns:a16="http://schemas.microsoft.com/office/drawing/2014/main" id="{BCE144A0-CBF5-4EFE-800F-1D6927D36DB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77631" y="2402674"/>
            <a:ext cx="431975" cy="446871"/>
          </a:xfrm>
          <a:prstGeom prst="rect">
            <a:avLst/>
          </a:prstGeom>
        </p:spPr>
      </p:pic>
    </p:spTree>
    <p:extLst>
      <p:ext uri="{BB962C8B-B14F-4D97-AF65-F5344CB8AC3E}">
        <p14:creationId xmlns:p14="http://schemas.microsoft.com/office/powerpoint/2010/main" val="1214526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ja-JP" dirty="0">
                <a:ea typeface="Adobe Clean Han ExtraBold" panose="020B0800000000000000" pitchFamily="34" charset="-128"/>
              </a:rPr>
              <a:t>Adobe Experience Platform：</a:t>
            </a:r>
            <a:r>
              <a:rPr lang="ja-JP" b="0" i="0" dirty="0">
                <a:solidFill>
                  <a:srgbClr val="000000"/>
                </a:solidFill>
                <a:ea typeface="Adobe Clean Han ExtraBold" panose="020B0800000000000000" pitchFamily="34" charset="-128"/>
              </a:rPr>
              <a:t>どのシステムから取得した顧客データやコンテンツでも標準化して一元管理できるプラットフォーム。データサイエンスやマシンラーニング（機械学習）を活用し、よりリッチかつパーソナライズされた顧客体験のデザインと提供を実現します。</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2115293"/>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Customer Journey Analytics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738664"/>
            </a:xfrm>
            <a:prstGeom prst="rect">
              <a:avLst/>
            </a:prstGeom>
            <a:noFill/>
          </p:spPr>
          <p:txBody>
            <a:bodyPr wrap="square">
              <a:spAutoFit/>
            </a:bodyPr>
            <a:lstStyle/>
            <a:p>
              <a:pPr algn="ctr"/>
              <a:r>
                <a:rPr lang="ja-JP" sz="1400" b="0" i="0" dirty="0">
                  <a:solidFill>
                    <a:srgbClr val="000000"/>
                  </a:solidFill>
                  <a:latin typeface="Adobe Clean Han Normal" panose="020B0400000000000000" pitchFamily="34" charset="-128"/>
                  <a:ea typeface="Adobe Clean Han Normal" panose="020B0400000000000000" pitchFamily="34" charset="-128"/>
                </a:rPr>
                <a:t>Adobe Experience Platform をベースにした、クロスチャネル分析のためのアドビの次世代ソリューションです。</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2115293"/>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Journey Orchestration</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954107"/>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ビジネスユーザーは、イベント、オーケストレーション、アクションの各アクティビティを結合して、ジャーニーを構築する方法を学ぶことができます。</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2115293"/>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Real-time CDP</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738664"/>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エンタープライズ全体にわたって収集されたデータを結合し、お客様の情報を一元的に管理できます。</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615921"/>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5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250" u="sng" dirty="0">
                  <a:ln>
                    <a:noFill/>
                  </a:ln>
                  <a:solidFill>
                    <a:schemeClr val="bg1"/>
                  </a:solidFill>
                  <a:latin typeface="Adobe Clean Han ExtraBold" panose="020B0800000000000000" pitchFamily="34" charset="-128"/>
                  <a:ea typeface="Adobe Clean Han ExtraBold" panose="020B0800000000000000" pitchFamily="34" charset="-128"/>
                  <a:hlinkClick r:id="rId2">
                    <a:extLst>
                      <a:ext uri="{A12FA001-AC4F-418D-AE19-62706E023703}">
                        <ahyp:hlinkClr xmlns:ahyp="http://schemas.microsoft.com/office/drawing/2018/hyperlinkcolor" val="tx"/>
                      </a:ext>
                    </a:extLst>
                  </a:hlinkClick>
                </a:rPr>
                <a:t>実装ガイド</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080604" y="4615921"/>
            <a:ext cx="2929497"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5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250" u="sng" dirty="0">
                  <a:ln>
                    <a:noFill/>
                  </a:ln>
                  <a:solidFill>
                    <a:schemeClr val="bg1"/>
                  </a:solidFill>
                  <a:latin typeface="Adobe Clean Han ExtraBold" panose="020B0800000000000000" pitchFamily="34" charset="-128"/>
                  <a:ea typeface="Adobe Clean Han ExtraBold" panose="020B0800000000000000" pitchFamily="34" charset="-128"/>
                  <a:hlinkClick r:id="rId3">
                    <a:extLst>
                      <a:ext uri="{A12FA001-AC4F-418D-AE19-62706E023703}">
                        <ahyp:hlinkClr xmlns:ahyp="http://schemas.microsoft.com/office/drawing/2018/hyperlinkcolor" val="tx"/>
                      </a:ext>
                    </a:extLst>
                  </a:hlinkClick>
                </a:rPr>
                <a:t>Experience Platform コミュニティ</a:t>
              </a: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6144518" y="4615921"/>
            <a:ext cx="2604241"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5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250" u="sng" dirty="0">
                  <a:ln>
                    <a:noFill/>
                  </a:ln>
                  <a:solidFill>
                    <a:srgbClr val="FFFFFF"/>
                  </a:solidFill>
                  <a:latin typeface="Adobe Clean Han ExtraBold" panose="020B0800000000000000" pitchFamily="34" charset="-128"/>
                  <a:ea typeface="Adobe Clean Han ExtraBold" panose="020B0800000000000000" pitchFamily="34" charset="-128"/>
                  <a:hlinkClick r:id="rId4">
                    <a:extLst>
                      <a:ext uri="{A12FA001-AC4F-418D-AE19-62706E023703}">
                        <ahyp:hlinkClr xmlns:ahyp="http://schemas.microsoft.com/office/drawing/2018/hyperlinkcolor" val="tx"/>
                      </a:ext>
                    </a:extLst>
                  </a:hlinkClick>
                </a:rPr>
                <a:t>トレーニングとサポート</a:t>
              </a:r>
            </a:p>
          </p:txBody>
        </p:sp>
      </p:grpSp>
      <p:pic>
        <p:nvPicPr>
          <p:cNvPr id="43" name="Graphic 42" descr="Bar chart outline">
            <a:extLst>
              <a:ext uri="{FF2B5EF4-FFF2-40B4-BE49-F238E27FC236}">
                <a16:creationId xmlns:a16="http://schemas.microsoft.com/office/drawing/2014/main" id="{0398B962-A6D1-4F50-8FD2-834EA4B5463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971396" y="2789187"/>
            <a:ext cx="417484" cy="417484"/>
          </a:xfrm>
          <a:prstGeom prst="rect">
            <a:avLst/>
          </a:prstGeom>
        </p:spPr>
      </p:pic>
      <p:pic>
        <p:nvPicPr>
          <p:cNvPr id="9" name="Graphic 8" descr="Circles with arrows outline">
            <a:extLst>
              <a:ext uri="{FF2B5EF4-FFF2-40B4-BE49-F238E27FC236}">
                <a16:creationId xmlns:a16="http://schemas.microsoft.com/office/drawing/2014/main" id="{912BC450-F3FE-4938-AFED-F06245D1BF0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905995" y="2825247"/>
            <a:ext cx="380009" cy="380009"/>
          </a:xfrm>
          <a:prstGeom prst="rect">
            <a:avLst/>
          </a:prstGeom>
        </p:spPr>
      </p:pic>
      <p:pic>
        <p:nvPicPr>
          <p:cNvPr id="52" name="Graphic 51" descr="Bullseye outline">
            <a:extLst>
              <a:ext uri="{FF2B5EF4-FFF2-40B4-BE49-F238E27FC236}">
                <a16:creationId xmlns:a16="http://schemas.microsoft.com/office/drawing/2014/main" id="{EE2485F0-66FB-4220-B12D-BE3FC6B5EF4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787076" y="2825374"/>
            <a:ext cx="403040" cy="403040"/>
          </a:xfrm>
          <a:prstGeom prst="rect">
            <a:avLst/>
          </a:prstGeom>
        </p:spPr>
      </p:pic>
      <p:grpSp>
        <p:nvGrpSpPr>
          <p:cNvPr id="35" name="Group 34">
            <a:extLst>
              <a:ext uri="{FF2B5EF4-FFF2-40B4-BE49-F238E27FC236}">
                <a16:creationId xmlns:a16="http://schemas.microsoft.com/office/drawing/2014/main" id="{E119C119-DDF3-4026-8F48-19B1421CE809}"/>
              </a:ext>
            </a:extLst>
          </p:cNvPr>
          <p:cNvGrpSpPr/>
          <p:nvPr/>
        </p:nvGrpSpPr>
        <p:grpSpPr>
          <a:xfrm>
            <a:off x="310896" y="5268143"/>
            <a:ext cx="2604241" cy="403039"/>
            <a:chOff x="4000500" y="1895754"/>
            <a:chExt cx="1000125" cy="2664807"/>
          </a:xfrm>
        </p:grpSpPr>
        <p:sp>
          <p:nvSpPr>
            <p:cNvPr id="42" name="Rectangle: Rounded Corners 41">
              <a:extLst>
                <a:ext uri="{FF2B5EF4-FFF2-40B4-BE49-F238E27FC236}">
                  <a16:creationId xmlns:a16="http://schemas.microsoft.com/office/drawing/2014/main" id="{C616CC34-E769-4121-949E-C7B2DD1161E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5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44" name="Rectangle: Rounded Corners 43">
              <a:extLst>
                <a:ext uri="{FF2B5EF4-FFF2-40B4-BE49-F238E27FC236}">
                  <a16:creationId xmlns:a16="http://schemas.microsoft.com/office/drawing/2014/main" id="{30F6B42E-F9F1-48E8-A95E-C35E6DFEBA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250" u="sng" dirty="0">
                  <a:ln>
                    <a:noFill/>
                  </a:ln>
                  <a:solidFill>
                    <a:schemeClr val="bg1"/>
                  </a:solidFill>
                  <a:latin typeface="Adobe Clean Han ExtraBold" panose="020B0800000000000000" pitchFamily="34" charset="-128"/>
                  <a:ea typeface="Adobe Clean Han ExtraBold" panose="020B0800000000000000" pitchFamily="34" charset="-128"/>
                  <a:hlinkClick r:id="rId11">
                    <a:extLst>
                      <a:ext uri="{A12FA001-AC4F-418D-AE19-62706E023703}">
                        <ahyp:hlinkClr xmlns:ahyp="http://schemas.microsoft.com/office/drawing/2018/hyperlinkcolor" val="tx"/>
                      </a:ext>
                    </a:extLst>
                  </a:hlinkClick>
                </a:rPr>
                <a:t>Experience Platform Exchange</a:t>
              </a:r>
            </a:p>
          </p:txBody>
        </p:sp>
      </p:grpSp>
      <p:grpSp>
        <p:nvGrpSpPr>
          <p:cNvPr id="36" name="Group 35">
            <a:extLst>
              <a:ext uri="{FF2B5EF4-FFF2-40B4-BE49-F238E27FC236}">
                <a16:creationId xmlns:a16="http://schemas.microsoft.com/office/drawing/2014/main" id="{9A97CDB4-5B44-4870-BA15-3B6E7EF632A4}"/>
              </a:ext>
            </a:extLst>
          </p:cNvPr>
          <p:cNvGrpSpPr/>
          <p:nvPr/>
        </p:nvGrpSpPr>
        <p:grpSpPr>
          <a:xfrm>
            <a:off x="3050962" y="5268143"/>
            <a:ext cx="2929497" cy="403039"/>
            <a:chOff x="4000500" y="1895754"/>
            <a:chExt cx="1000125" cy="2664807"/>
          </a:xfrm>
        </p:grpSpPr>
        <p:sp>
          <p:nvSpPr>
            <p:cNvPr id="40" name="Rectangle: Rounded Corners 39">
              <a:extLst>
                <a:ext uri="{FF2B5EF4-FFF2-40B4-BE49-F238E27FC236}">
                  <a16:creationId xmlns:a16="http://schemas.microsoft.com/office/drawing/2014/main" id="{AB6DD994-9B93-42A1-8BCA-F032A381218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5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41" name="Rectangle: Rounded Corners 40">
              <a:extLst>
                <a:ext uri="{FF2B5EF4-FFF2-40B4-BE49-F238E27FC236}">
                  <a16:creationId xmlns:a16="http://schemas.microsoft.com/office/drawing/2014/main" id="{DD57C3EA-0F6E-4594-B64E-BDE8D1A0DB5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250" u="sng" dirty="0">
                  <a:ln>
                    <a:noFill/>
                  </a:ln>
                  <a:solidFill>
                    <a:schemeClr val="bg1"/>
                  </a:solidFill>
                  <a:latin typeface="Adobe Clean Han ExtraBold" panose="020B0800000000000000" pitchFamily="34" charset="-128"/>
                  <a:ea typeface="Adobe Clean Han ExtraBold" panose="020B0800000000000000" pitchFamily="34" charset="-128"/>
                  <a:hlinkClick r:id="rId2">
                    <a:extLst>
                      <a:ext uri="{A12FA001-AC4F-418D-AE19-62706E023703}">
                        <ahyp:hlinkClr xmlns:ahyp="http://schemas.microsoft.com/office/drawing/2018/hyperlinkcolor" val="tx"/>
                      </a:ext>
                    </a:extLst>
                  </a:hlinkClick>
                </a:rPr>
                <a:t>Experience Platform ドキュメント</a:t>
              </a:r>
            </a:p>
          </p:txBody>
        </p:sp>
      </p:grpSp>
      <p:grpSp>
        <p:nvGrpSpPr>
          <p:cNvPr id="37" name="Group 36">
            <a:extLst>
              <a:ext uri="{FF2B5EF4-FFF2-40B4-BE49-F238E27FC236}">
                <a16:creationId xmlns:a16="http://schemas.microsoft.com/office/drawing/2014/main" id="{63C6E318-2953-4492-A247-22B6EF0FF529}"/>
              </a:ext>
            </a:extLst>
          </p:cNvPr>
          <p:cNvGrpSpPr/>
          <p:nvPr/>
        </p:nvGrpSpPr>
        <p:grpSpPr>
          <a:xfrm>
            <a:off x="6114876" y="5268143"/>
            <a:ext cx="2604241" cy="403039"/>
            <a:chOff x="4000500" y="1895754"/>
            <a:chExt cx="1000125" cy="2664807"/>
          </a:xfrm>
        </p:grpSpPr>
        <p:sp>
          <p:nvSpPr>
            <p:cNvPr id="38" name="Rectangle: Rounded Corners 37">
              <a:extLst>
                <a:ext uri="{FF2B5EF4-FFF2-40B4-BE49-F238E27FC236}">
                  <a16:creationId xmlns:a16="http://schemas.microsoft.com/office/drawing/2014/main" id="{83C46A57-098D-4549-B5A2-7EB11B76A11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5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39" name="Rectangle: Rounded Corners 38">
              <a:extLst>
                <a:ext uri="{FF2B5EF4-FFF2-40B4-BE49-F238E27FC236}">
                  <a16:creationId xmlns:a16="http://schemas.microsoft.com/office/drawing/2014/main" id="{9F63D779-C3B9-4726-A1C3-F42693CFDCA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0"/>
                </a:spcBef>
                <a:spcAft>
                  <a:spcPts val="600"/>
                </a:spcAft>
              </a:pPr>
              <a:r>
                <a:rPr lang="ja-JP" sz="1250" u="sng" dirty="0">
                  <a:solidFill>
                    <a:schemeClr val="bg1"/>
                  </a:solidFill>
                  <a:latin typeface="Adobe Clean Han ExtraBold" panose="020B0800000000000000" pitchFamily="34" charset="-128"/>
                  <a:ea typeface="Adobe Clean Han ExtraBold" panose="020B0800000000000000" pitchFamily="34" charset="-128"/>
                  <a:hlinkClick r:id="rId12">
                    <a:extLst>
                      <a:ext uri="{A12FA001-AC4F-418D-AE19-62706E023703}">
                        <ahyp:hlinkClr xmlns:ahyp="http://schemas.microsoft.com/office/drawing/2018/hyperlinkcolor" val="tx"/>
                      </a:ext>
                    </a:extLst>
                  </a:hlinkClick>
                </a:rPr>
                <a:t>サポートケースの作成</a:t>
              </a:r>
            </a:p>
          </p:txBody>
        </p:sp>
      </p:grpSp>
    </p:spTree>
    <p:extLst>
      <p:ext uri="{BB962C8B-B14F-4D97-AF65-F5344CB8AC3E}">
        <p14:creationId xmlns:p14="http://schemas.microsoft.com/office/powerpoint/2010/main" val="2184847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ja-JP" dirty="0">
                <a:ea typeface="Adobe Clean Han ExtraBold" panose="020B0800000000000000" pitchFamily="34" charset="-128"/>
              </a:rPr>
              <a:t>Adobe Primetime：</a:t>
            </a:r>
            <a:r>
              <a:rPr lang="ja-JP" dirty="0">
                <a:solidFill>
                  <a:schemeClr val="tx1"/>
                </a:solidFill>
                <a:ea typeface="Adobe Clean Han ExtraBold" panose="020B0800000000000000" pitchFamily="34" charset="-128"/>
              </a:rPr>
              <a:t>放送局やケーブルネットワーク、サービスプロバイダーが、魅力的かつパーソナライズされた TV や映画のエクスペリエンスを創出および収益化することができる、マルチスクリーン TV プラットフォームです。</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215845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TV をどこからでも利用可能に</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738664"/>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視聴者がどこにいても、見たい TV や映画のコンテンツを 34 億個ものデバイスにわたって提供可能です。</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215845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500" dirty="0">
                    <a:solidFill>
                      <a:srgbClr val="FFFFFF"/>
                    </a:solidFill>
                    <a:latin typeface="Adobe Clean Han ExtraBold" panose="020B0800000000000000" pitchFamily="34" charset="-128"/>
                    <a:ea typeface="Adobe Clean Han ExtraBold" panose="020B0800000000000000" pitchFamily="34" charset="-128"/>
                  </a:rPr>
                  <a:t>フレキシブルなワークフローの作成</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05668" y="2600219"/>
              <a:ext cx="3548940" cy="738664"/>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VOD やライブ TV、リニア TV など、既存の放送ワークフローや配信ワークフローに、モジュール化機能を追加できます。</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215845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結果に繋がるインサイトの提供</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954107"/>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メディアセラーは、Adobe Marketing Cloud 統合によって得られたインサイトにより、キャンペーンと広告の配信をリアルタイムで最適化することができます。</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659079"/>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ja-JP" sz="1400" dirty="0">
                  <a:solidFill>
                    <a:srgbClr val="FFFFFF"/>
                  </a:solidFill>
                  <a:latin typeface="Adobe Clean Han ExtraBold" panose="020B0800000000000000" pitchFamily="34" charset="-128"/>
                  <a:ea typeface="Adobe Clean Han ExtraBold" panose="020B0800000000000000" pitchFamily="34" charset="-128"/>
                  <a:hlinkClick r:id="rId2">
                    <a:extLst>
                      <a:ext uri="{A12FA001-AC4F-418D-AE19-62706E023703}">
                        <ahyp:hlinkClr xmlns:ahyp="http://schemas.microsoft.com/office/drawing/2018/hyperlinkcolor" val="tx"/>
                      </a:ext>
                    </a:extLst>
                  </a:hlinkClick>
                </a:rPr>
                <a:t>Primetime ドキュメント</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080604" y="4659079"/>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rgbClr val="FFFFFF"/>
                </a:solidFill>
                <a:latin typeface="Adobe Clean Han ExtraBold" panose="020B0800000000000000" pitchFamily="34" charset="-128"/>
                <a:ea typeface="Adobe Clean Han ExtraBold" panose="020B0800000000000000" pitchFamily="34" charset="-128"/>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lvl="0" algn="ctr" defTabSz="800100">
                <a:lnSpc>
                  <a:spcPct val="90000"/>
                </a:lnSpc>
                <a:spcBef>
                  <a:spcPct val="0"/>
                </a:spcBef>
                <a:spcAft>
                  <a:spcPct val="35000"/>
                </a:spcAft>
              </a:pPr>
              <a:r>
                <a:rPr lang="ja-JP" sz="1400" dirty="0">
                  <a:solidFill>
                    <a:srgbClr val="FFFFFF"/>
                  </a:solidFill>
                  <a:latin typeface="Adobe Clean Han ExtraBold" panose="020B0800000000000000" pitchFamily="34" charset="-128"/>
                  <a:ea typeface="Adobe Clean Han ExtraBold" panose="020B0800000000000000" pitchFamily="34" charset="-128"/>
                  <a:hlinkClick r:id="rId3">
                    <a:extLst>
                      <a:ext uri="{A12FA001-AC4F-418D-AE19-62706E023703}">
                        <ahyp:hlinkClr xmlns:ahyp="http://schemas.microsoft.com/office/drawing/2018/hyperlinkcolor" val="tx"/>
                      </a:ext>
                    </a:extLst>
                  </a:hlinkClick>
                </a:rPr>
                <a:t>トレーニングとサポート</a:t>
              </a:r>
            </a:p>
          </p:txBody>
        </p:sp>
      </p:grpSp>
      <p:pic>
        <p:nvPicPr>
          <p:cNvPr id="6" name="Graphic 5">
            <a:extLst>
              <a:ext uri="{FF2B5EF4-FFF2-40B4-BE49-F238E27FC236}">
                <a16:creationId xmlns:a16="http://schemas.microsoft.com/office/drawing/2014/main" id="{EA3D3CF7-F0CD-4ECD-9EFB-898D708FFE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4608" y="2822245"/>
            <a:ext cx="520694" cy="437685"/>
          </a:xfrm>
          <a:prstGeom prst="rect">
            <a:avLst/>
          </a:prstGeom>
        </p:spPr>
      </p:pic>
      <p:pic>
        <p:nvPicPr>
          <p:cNvPr id="8" name="Graphic 7">
            <a:extLst>
              <a:ext uri="{FF2B5EF4-FFF2-40B4-BE49-F238E27FC236}">
                <a16:creationId xmlns:a16="http://schemas.microsoft.com/office/drawing/2014/main" id="{880F52E2-C716-490A-99AA-A2287966AC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7014" y="2846438"/>
            <a:ext cx="520694" cy="413492"/>
          </a:xfrm>
          <a:prstGeom prst="rect">
            <a:avLst/>
          </a:prstGeom>
        </p:spPr>
      </p:pic>
      <p:pic>
        <p:nvPicPr>
          <p:cNvPr id="12" name="Graphic 11">
            <a:extLst>
              <a:ext uri="{FF2B5EF4-FFF2-40B4-BE49-F238E27FC236}">
                <a16:creationId xmlns:a16="http://schemas.microsoft.com/office/drawing/2014/main" id="{D81CB3C4-71D8-4E24-9713-D87FF1DACA9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78483" y="2822245"/>
            <a:ext cx="468909" cy="429833"/>
          </a:xfrm>
          <a:prstGeom prst="rect">
            <a:avLst/>
          </a:prstGeom>
        </p:spPr>
      </p:pic>
    </p:spTree>
    <p:extLst>
      <p:ext uri="{BB962C8B-B14F-4D97-AF65-F5344CB8AC3E}">
        <p14:creationId xmlns:p14="http://schemas.microsoft.com/office/powerpoint/2010/main" val="1033776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445194" cy="646189"/>
          </a:xfrm>
        </p:spPr>
        <p:txBody>
          <a:bodyPr/>
          <a:lstStyle/>
          <a:p>
            <a:r>
              <a:rPr lang="ja-JP" dirty="0">
                <a:ea typeface="Adobe Clean Han ExtraBold" panose="020B0800000000000000" pitchFamily="34" charset="-128"/>
              </a:rPr>
              <a:t>Adobe Marketo Engage：</a:t>
            </a:r>
            <a:r>
              <a:rPr lang="en-US" altLang="ja-JP" dirty="0" err="1">
                <a:solidFill>
                  <a:schemeClr val="tx1"/>
                </a:solidFill>
                <a:ea typeface="Adobe Clean Han ExtraBold" panose="020B0800000000000000" pitchFamily="34" charset="-128"/>
              </a:rPr>
              <a:t>Marketo</a:t>
            </a:r>
            <a:r>
              <a:rPr lang="en-US" altLang="ja-JP" dirty="0">
                <a:solidFill>
                  <a:schemeClr val="tx1"/>
                </a:solidFill>
                <a:ea typeface="Adobe Clean Han ExtraBold" panose="020B0800000000000000" pitchFamily="34" charset="-128"/>
              </a:rPr>
              <a:t> Engage </a:t>
            </a:r>
            <a:r>
              <a:rPr lang="ja-JP" altLang="en-US" dirty="0">
                <a:solidFill>
                  <a:schemeClr val="tx1"/>
                </a:solidFill>
                <a:ea typeface="Adobe Clean Han ExtraBold" panose="020B0800000000000000" pitchFamily="34" charset="-128"/>
              </a:rPr>
              <a:t>を使用し、顧客体験管理を根本的に変えることで、あらゆる段階で顧客との良好な関係を維持します。</a:t>
            </a:r>
            <a:endParaRPr lang="ja-JP" dirty="0">
              <a:solidFill>
                <a:schemeClr val="tx1"/>
              </a:solidFill>
              <a:ea typeface="Adobe Clean Han ExtraBold" panose="020B0800000000000000" pitchFamily="34" charset="-128"/>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692412"/>
            <a:chOff x="340538" y="1413856"/>
            <a:chExt cx="3679201" cy="2692412"/>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692412"/>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顧客関係の促進</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1384995"/>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データドリブン型エンゲージメントで顧客を維持し、さらに獲得することができます。顧客体験の向上も可能です。また、カスタマーイネーブルメントにより、オンボーディングを改善したり、長期のカスタマーサクセスも促進できます。</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692410"/>
            <a:chOff x="340538" y="1413856"/>
            <a:chExt cx="3679201" cy="2692410"/>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692410"/>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マーケティングの規模拡大</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954107"/>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規模の拡大や効率の向上を本格的に実現できます。テクノロジーを活用して、リーチや品質の促進、ROI の向上を図ることができます。</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0"/>
            <a:ext cx="3679201" cy="2692411"/>
            <a:chOff x="340538" y="1413855"/>
            <a:chExt cx="3679201" cy="2692411"/>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5"/>
              <a:ext cx="3679201" cy="269241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270" spc="-40" dirty="0">
                    <a:solidFill>
                      <a:srgbClr val="FFFFFF"/>
                    </a:solidFill>
                    <a:latin typeface="Adobe Clean Han ExtraBold" panose="020B0800000000000000" pitchFamily="34" charset="-128"/>
                    <a:ea typeface="Adobe Clean Han ExtraBold" panose="020B0800000000000000" pitchFamily="34" charset="-128"/>
                  </a:rPr>
                  <a:t>マスターアカウントベースのマーケティング</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1384995"/>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価値の高いアカウントを獲得、維持、促進できます。ターゲットアカウントリストの迅速な作成も可能です。ABM を総合的に測定し、最適化することもできます。さらに、シームレスなクロスチャネルエクスペリエンスも実現可能です。</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706844"/>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2">
                    <a:extLst>
                      <a:ext uri="{A12FA001-AC4F-418D-AE19-62706E023703}">
                        <ahyp:hlinkClr xmlns:ahyp="http://schemas.microsoft.com/office/drawing/2018/hyperlinkcolor" val="tx"/>
                      </a:ext>
                    </a:extLst>
                  </a:hlinkClick>
                </a:rPr>
                <a:t>Marketo コミュニティ</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706844"/>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3">
                    <a:extLst>
                      <a:ext uri="{A12FA001-AC4F-418D-AE19-62706E023703}">
                        <ahyp:hlinkClr xmlns:ahyp="http://schemas.microsoft.com/office/drawing/2018/hyperlinkcolor" val="tx"/>
                      </a:ext>
                    </a:extLst>
                  </a:hlinkClick>
                </a:rPr>
                <a:t>Marketo ドキュメント</a:t>
              </a:r>
            </a:p>
          </p:txBody>
        </p:sp>
      </p:grpSp>
      <p:pic>
        <p:nvPicPr>
          <p:cNvPr id="12" name="Graphic 11" descr="Marketing outline">
            <a:extLst>
              <a:ext uri="{FF2B5EF4-FFF2-40B4-BE49-F238E27FC236}">
                <a16:creationId xmlns:a16="http://schemas.microsoft.com/office/drawing/2014/main" id="{D81CB3C4-71D8-4E24-9713-D87FF1DACA9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798021" y="2376415"/>
            <a:ext cx="429833" cy="429833"/>
          </a:xfrm>
          <a:prstGeom prst="rect">
            <a:avLst/>
          </a:prstGeom>
        </p:spPr>
      </p:pic>
      <p:grpSp>
        <p:nvGrpSpPr>
          <p:cNvPr id="32" name="Group 31">
            <a:extLst>
              <a:ext uri="{FF2B5EF4-FFF2-40B4-BE49-F238E27FC236}">
                <a16:creationId xmlns:a16="http://schemas.microsoft.com/office/drawing/2014/main" id="{1A1F10E1-7E66-4CB4-9A10-2EBB89A313E3}"/>
              </a:ext>
            </a:extLst>
          </p:cNvPr>
          <p:cNvGrpSpPr/>
          <p:nvPr/>
        </p:nvGrpSpPr>
        <p:grpSpPr>
          <a:xfrm>
            <a:off x="3355173" y="4706844"/>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6">
                    <a:extLst>
                      <a:ext uri="{A12FA001-AC4F-418D-AE19-62706E023703}">
                        <ahyp:hlinkClr xmlns:ahyp="http://schemas.microsoft.com/office/drawing/2018/hyperlinkcolor" val="tx"/>
                      </a:ext>
                    </a:extLst>
                  </a:hlinkClick>
                </a:rPr>
                <a:t>サポートポータル</a:t>
              </a: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411694"/>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7">
                    <a:extLst>
                      <a:ext uri="{A12FA001-AC4F-418D-AE19-62706E023703}">
                        <ahyp:hlinkClr xmlns:ahyp="http://schemas.microsoft.com/office/drawing/2018/hyperlinkcolor" val="tx"/>
                      </a:ext>
                    </a:extLst>
                  </a:hlinkClick>
                </a:rPr>
                <a:t>ナレッジベース</a:t>
              </a:r>
            </a:p>
          </p:txBody>
        </p:sp>
      </p:grpSp>
      <p:pic>
        <p:nvPicPr>
          <p:cNvPr id="41" name="Graphic 40">
            <a:extLst>
              <a:ext uri="{FF2B5EF4-FFF2-40B4-BE49-F238E27FC236}">
                <a16:creationId xmlns:a16="http://schemas.microsoft.com/office/drawing/2014/main" id="{B5D10834-1D88-492F-9ED9-EB01A42BFC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24959" y="2384327"/>
            <a:ext cx="468909" cy="429833"/>
          </a:xfrm>
          <a:prstGeom prst="rect">
            <a:avLst/>
          </a:prstGeom>
        </p:spPr>
      </p:pic>
      <p:pic>
        <p:nvPicPr>
          <p:cNvPr id="9" name="Graphic 8" descr="Customer review outline">
            <a:extLst>
              <a:ext uri="{FF2B5EF4-FFF2-40B4-BE49-F238E27FC236}">
                <a16:creationId xmlns:a16="http://schemas.microsoft.com/office/drawing/2014/main" id="{48861466-D815-466B-B1A9-BD03508EF13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44608" y="2364788"/>
            <a:ext cx="468910" cy="468910"/>
          </a:xfrm>
          <a:prstGeom prst="rect">
            <a:avLst/>
          </a:prstGeom>
        </p:spPr>
      </p:pic>
      <p:grpSp>
        <p:nvGrpSpPr>
          <p:cNvPr id="3" name="Group 2">
            <a:extLst>
              <a:ext uri="{FF2B5EF4-FFF2-40B4-BE49-F238E27FC236}">
                <a16:creationId xmlns:a16="http://schemas.microsoft.com/office/drawing/2014/main" id="{278DF454-9848-4FAF-80E3-F9A4EFA2BB2B}"/>
              </a:ext>
            </a:extLst>
          </p:cNvPr>
          <p:cNvGrpSpPr/>
          <p:nvPr/>
        </p:nvGrpSpPr>
        <p:grpSpPr>
          <a:xfrm>
            <a:off x="3356788" y="5411694"/>
            <a:ext cx="2604241" cy="403039"/>
            <a:chOff x="4000500" y="1895754"/>
            <a:chExt cx="1000125" cy="2664807"/>
          </a:xfrm>
        </p:grpSpPr>
        <p:sp>
          <p:nvSpPr>
            <p:cNvPr id="39" name="Rectangle: Rounded Corners 38">
              <a:extLst>
                <a:ext uri="{FF2B5EF4-FFF2-40B4-BE49-F238E27FC236}">
                  <a16:creationId xmlns:a16="http://schemas.microsoft.com/office/drawing/2014/main" id="{A14CBE61-C48E-4FCD-A179-E29A801111E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40" name="Rectangle: Rounded Corners 39">
              <a:extLst>
                <a:ext uri="{FF2B5EF4-FFF2-40B4-BE49-F238E27FC236}">
                  <a16:creationId xmlns:a16="http://schemas.microsoft.com/office/drawing/2014/main" id="{4466BB36-3A79-4C6D-94A3-A73B0812679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ja-JP" sz="1400" dirty="0">
                  <a:solidFill>
                    <a:schemeClr val="bg1"/>
                  </a:solidFill>
                  <a:latin typeface="Adobe Clean Han ExtraBold" panose="020B0800000000000000" pitchFamily="34" charset="-128"/>
                  <a:ea typeface="Adobe Clean Han ExtraBold" panose="020B0800000000000000" pitchFamily="34" charset="-128"/>
                  <a:hlinkClick r:id="rId12">
                    <a:extLst>
                      <a:ext uri="{A12FA001-AC4F-418D-AE19-62706E023703}">
                        <ahyp:hlinkClr xmlns:ahyp="http://schemas.microsoft.com/office/drawing/2018/hyperlinkcolor" val="tx"/>
                      </a:ext>
                    </a:extLst>
                  </a:hlinkClick>
                </a:rPr>
                <a:t>Marketo Exchange</a:t>
              </a:r>
            </a:p>
          </p:txBody>
        </p:sp>
      </p:grpSp>
    </p:spTree>
    <p:extLst>
      <p:ext uri="{BB962C8B-B14F-4D97-AF65-F5344CB8AC3E}">
        <p14:creationId xmlns:p14="http://schemas.microsoft.com/office/powerpoint/2010/main" val="1144198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ja-JP" dirty="0">
                <a:ea typeface="Adobe Clean Han ExtraBold" panose="020B0800000000000000" pitchFamily="34" charset="-128"/>
              </a:rPr>
              <a:t>Adobe Commerce：</a:t>
            </a:r>
            <a:r>
              <a:rPr lang="ja-JP" altLang="en-US" dirty="0">
                <a:solidFill>
                  <a:schemeClr val="tx1"/>
                </a:solidFill>
                <a:ea typeface="Adobe Clean Han ExtraBold" panose="020B0800000000000000" pitchFamily="34" charset="-128"/>
              </a:rPr>
              <a:t>規模や場所を問わず、お客様とともに成長できるエンドツーエンドのコマースプラットフォームです。</a:t>
            </a:r>
            <a:endParaRPr lang="ja-JP" dirty="0">
              <a:solidFill>
                <a:schemeClr val="tx1"/>
              </a:solidFill>
              <a:ea typeface="Adobe Clean Han ExtraBold" panose="020B0800000000000000" pitchFamily="34" charset="-128"/>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672860"/>
            <a:chOff x="340538" y="1413856"/>
            <a:chExt cx="3679201" cy="2672860"/>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672860"/>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200" spc="-60" dirty="0">
                    <a:solidFill>
                      <a:srgbClr val="FFFFFF"/>
                    </a:solidFill>
                    <a:latin typeface="Adobe Clean Han ExtraBold" panose="020B0800000000000000" pitchFamily="34" charset="-128"/>
                    <a:ea typeface="Adobe Clean Han ExtraBold" panose="020B0800000000000000" pitchFamily="34" charset="-128"/>
                  </a:rPr>
                  <a:t>1 つのプラットフォームであらゆるニーズに対応</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549885"/>
              <a:ext cx="3387448" cy="1384995"/>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B2C 企業も、D2C への進出を考えている B2B 企業も、Adobe Commerce を採用すれば、1 つのプラットフォームを使用して、容易に複数のセールスチャネルやブランドを管理したり、新しい国で事業を展開したりできます。</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0"/>
            <a:ext cx="3679201" cy="2672859"/>
            <a:chOff x="340538" y="1413855"/>
            <a:chExt cx="3679201" cy="2672859"/>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5"/>
              <a:ext cx="3679201" cy="267285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200" dirty="0">
                    <a:solidFill>
                      <a:srgbClr val="FFFFFF"/>
                    </a:solidFill>
                    <a:latin typeface="Adobe Clean Han ExtraBold" panose="020B0800000000000000" pitchFamily="34" charset="-128"/>
                    <a:ea typeface="Adobe Clean Han ExtraBold" panose="020B0800000000000000" pitchFamily="34" charset="-128"/>
                  </a:rPr>
                  <a:t>業界屈指の AI が提供するインテリジェンス</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954107"/>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Adobe Sensei AI を搭載したインテリジェントコマースにより、施策に繋がるデータ分析や、バックエンドワークフローの自動化が可能になりました。</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672858"/>
            <a:chOff x="340538" y="1413856"/>
            <a:chExt cx="3679201" cy="2672858"/>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672858"/>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130" spc="-50" dirty="0">
                    <a:solidFill>
                      <a:srgbClr val="FFFFFF"/>
                    </a:solidFill>
                    <a:latin typeface="Adobe Clean Han ExtraBold" panose="020B0800000000000000" pitchFamily="34" charset="-128"/>
                    <a:ea typeface="Adobe Clean Han ExtraBold" panose="020B0800000000000000" pitchFamily="34" charset="-128"/>
                  </a:rPr>
                  <a:t>新しいテクノロジーを採用できるスケーラビリティ</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954107"/>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Adobe Commerce は、新しいテクノロジーの迅速な採用を可能にするモジュールコア機能とヘッドレス機能を備え、優れたスケーラビリティを実現しています。</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720491"/>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2">
                    <a:extLst>
                      <a:ext uri="{A12FA001-AC4F-418D-AE19-62706E023703}">
                        <ahyp:hlinkClr xmlns:ahyp="http://schemas.microsoft.com/office/drawing/2018/hyperlinkcolor" val="tx"/>
                      </a:ext>
                    </a:extLst>
                  </a:hlinkClick>
                </a:rPr>
                <a:t>実装ガイド</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720491"/>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solidFill>
                    <a:schemeClr val="bg1"/>
                  </a:solidFill>
                  <a:latin typeface="Adobe Clean Han ExtraBold" panose="020B0800000000000000" pitchFamily="34" charset="-128"/>
                  <a:ea typeface="Adobe Clean Han ExtraBold" panose="020B0800000000000000" pitchFamily="34" charset="-128"/>
                  <a:hlinkClick r:id="rId3">
                    <a:extLst>
                      <a:ext uri="{A12FA001-AC4F-418D-AE19-62706E023703}">
                        <ahyp:hlinkClr xmlns:ahyp="http://schemas.microsoft.com/office/drawing/2018/hyperlinkcolor" val="tx"/>
                      </a:ext>
                    </a:extLst>
                  </a:hlinkClick>
                </a:rPr>
                <a:t>ナレッジベース</a:t>
              </a:r>
            </a:p>
          </p:txBody>
        </p:sp>
      </p:grpSp>
      <p:pic>
        <p:nvPicPr>
          <p:cNvPr id="12" name="Graphic 11" descr="Network outline">
            <a:extLst>
              <a:ext uri="{FF2B5EF4-FFF2-40B4-BE49-F238E27FC236}">
                <a16:creationId xmlns:a16="http://schemas.microsoft.com/office/drawing/2014/main" id="{D81CB3C4-71D8-4E24-9713-D87FF1DACA9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798021" y="2376415"/>
            <a:ext cx="429833" cy="429833"/>
          </a:xfrm>
          <a:prstGeom prst="rect">
            <a:avLst/>
          </a:prstGeom>
        </p:spPr>
      </p:pic>
      <p:grpSp>
        <p:nvGrpSpPr>
          <p:cNvPr id="32" name="Group 31">
            <a:extLst>
              <a:ext uri="{FF2B5EF4-FFF2-40B4-BE49-F238E27FC236}">
                <a16:creationId xmlns:a16="http://schemas.microsoft.com/office/drawing/2014/main" id="{1A1F10E1-7E66-4CB4-9A10-2EBB89A313E3}"/>
              </a:ext>
            </a:extLst>
          </p:cNvPr>
          <p:cNvGrpSpPr/>
          <p:nvPr/>
        </p:nvGrpSpPr>
        <p:grpSpPr>
          <a:xfrm>
            <a:off x="3355173" y="4720491"/>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6">
                    <a:extLst>
                      <a:ext uri="{A12FA001-AC4F-418D-AE19-62706E023703}">
                        <ahyp:hlinkClr xmlns:ahyp="http://schemas.microsoft.com/office/drawing/2018/hyperlinkcolor" val="tx"/>
                      </a:ext>
                    </a:extLst>
                  </a:hlinkClick>
                </a:rPr>
                <a:t>Commerce コミュニティ</a:t>
              </a: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425341"/>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7">
                    <a:extLst>
                      <a:ext uri="{A12FA001-AC4F-418D-AE19-62706E023703}">
                        <ahyp:hlinkClr xmlns:ahyp="http://schemas.microsoft.com/office/drawing/2018/hyperlinkcolor" val="tx"/>
                      </a:ext>
                    </a:extLst>
                  </a:hlinkClick>
                </a:rPr>
                <a:t>Commerce Exchange</a:t>
              </a:r>
            </a:p>
          </p:txBody>
        </p:sp>
      </p:grpSp>
      <p:grpSp>
        <p:nvGrpSpPr>
          <p:cNvPr id="38" name="Group 37">
            <a:extLst>
              <a:ext uri="{FF2B5EF4-FFF2-40B4-BE49-F238E27FC236}">
                <a16:creationId xmlns:a16="http://schemas.microsoft.com/office/drawing/2014/main" id="{6E0C8845-F648-43CB-B48E-7053BF07257C}"/>
              </a:ext>
            </a:extLst>
          </p:cNvPr>
          <p:cNvGrpSpPr/>
          <p:nvPr/>
        </p:nvGrpSpPr>
        <p:grpSpPr>
          <a:xfrm>
            <a:off x="3355172" y="5425341"/>
            <a:ext cx="2604241" cy="403039"/>
            <a:chOff x="4000500" y="1895754"/>
            <a:chExt cx="1000125" cy="2664807"/>
          </a:xfrm>
        </p:grpSpPr>
        <p:sp>
          <p:nvSpPr>
            <p:cNvPr id="39" name="Rectangle: Rounded Corners 38">
              <a:extLst>
                <a:ext uri="{FF2B5EF4-FFF2-40B4-BE49-F238E27FC236}">
                  <a16:creationId xmlns:a16="http://schemas.microsoft.com/office/drawing/2014/main" id="{9890A5D2-E612-4291-B014-E9BC406E58F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40" name="Rectangle: Rounded Corners 39">
              <a:extLst>
                <a:ext uri="{FF2B5EF4-FFF2-40B4-BE49-F238E27FC236}">
                  <a16:creationId xmlns:a16="http://schemas.microsoft.com/office/drawing/2014/main" id="{96FFF614-F64A-4BD0-8127-0B5FD18E9F4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8">
                    <a:extLst>
                      <a:ext uri="{A12FA001-AC4F-418D-AE19-62706E023703}">
                        <ahyp:hlinkClr xmlns:ahyp="http://schemas.microsoft.com/office/drawing/2018/hyperlinkcolor" val="tx"/>
                      </a:ext>
                    </a:extLst>
                  </a:hlinkClick>
                </a:rPr>
                <a:t>Commerce ドキュメント</a:t>
              </a:r>
            </a:p>
          </p:txBody>
        </p:sp>
      </p:grpSp>
      <p:pic>
        <p:nvPicPr>
          <p:cNvPr id="41" name="Graphic 40" descr="Cloud Computing outline">
            <a:extLst>
              <a:ext uri="{FF2B5EF4-FFF2-40B4-BE49-F238E27FC236}">
                <a16:creationId xmlns:a16="http://schemas.microsoft.com/office/drawing/2014/main" id="{B5D10834-1D88-492F-9ED9-EB01A42BFC50}"/>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852444" y="2384327"/>
            <a:ext cx="429833" cy="429833"/>
          </a:xfrm>
          <a:prstGeom prst="rect">
            <a:avLst/>
          </a:prstGeom>
        </p:spPr>
      </p:pic>
      <p:pic>
        <p:nvPicPr>
          <p:cNvPr id="9" name="Graphic 8" descr="Internet outline">
            <a:extLst>
              <a:ext uri="{FF2B5EF4-FFF2-40B4-BE49-F238E27FC236}">
                <a16:creationId xmlns:a16="http://schemas.microsoft.com/office/drawing/2014/main" id="{48861466-D815-466B-B1A9-BD03508EF131}"/>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944608" y="2364788"/>
            <a:ext cx="468910" cy="468910"/>
          </a:xfrm>
          <a:prstGeom prst="rect">
            <a:avLst/>
          </a:prstGeom>
        </p:spPr>
      </p:pic>
      <p:grpSp>
        <p:nvGrpSpPr>
          <p:cNvPr id="42" name="Group 41">
            <a:extLst>
              <a:ext uri="{FF2B5EF4-FFF2-40B4-BE49-F238E27FC236}">
                <a16:creationId xmlns:a16="http://schemas.microsoft.com/office/drawing/2014/main" id="{4435DA1D-14F1-4883-9453-F185EA3428CA}"/>
              </a:ext>
            </a:extLst>
          </p:cNvPr>
          <p:cNvGrpSpPr/>
          <p:nvPr/>
        </p:nvGrpSpPr>
        <p:grpSpPr>
          <a:xfrm>
            <a:off x="6327707" y="5425340"/>
            <a:ext cx="2604241" cy="403039"/>
            <a:chOff x="4000500" y="1895754"/>
            <a:chExt cx="1000125" cy="2664807"/>
          </a:xfrm>
        </p:grpSpPr>
        <p:sp>
          <p:nvSpPr>
            <p:cNvPr id="43" name="Rectangle: Rounded Corners 42">
              <a:extLst>
                <a:ext uri="{FF2B5EF4-FFF2-40B4-BE49-F238E27FC236}">
                  <a16:creationId xmlns:a16="http://schemas.microsoft.com/office/drawing/2014/main" id="{C0E1B83B-64BC-4EE9-9A2F-2A17B75C01A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44" name="Rectangle: Rounded Corners 43">
              <a:extLst>
                <a:ext uri="{FF2B5EF4-FFF2-40B4-BE49-F238E27FC236}">
                  <a16:creationId xmlns:a16="http://schemas.microsoft.com/office/drawing/2014/main" id="{BB2469C0-A63E-4C51-BBBB-062DB22D568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13">
                    <a:extLst>
                      <a:ext uri="{A12FA001-AC4F-418D-AE19-62706E023703}">
                        <ahyp:hlinkClr xmlns:ahyp="http://schemas.microsoft.com/office/drawing/2018/hyperlinkcolor" val="tx"/>
                      </a:ext>
                    </a:extLst>
                  </a:hlinkClick>
                </a:rPr>
                <a:t>サポートケースの作成</a:t>
              </a:r>
            </a:p>
          </p:txBody>
        </p:sp>
      </p:grpSp>
    </p:spTree>
    <p:extLst>
      <p:ext uri="{BB962C8B-B14F-4D97-AF65-F5344CB8AC3E}">
        <p14:creationId xmlns:p14="http://schemas.microsoft.com/office/powerpoint/2010/main" val="249770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5" y="269561"/>
            <a:ext cx="11512930" cy="646189"/>
          </a:xfrm>
        </p:spPr>
        <p:txBody>
          <a:bodyPr/>
          <a:lstStyle/>
          <a:p>
            <a:r>
              <a:rPr lang="ja-JP" dirty="0">
                <a:ea typeface="Adobe Clean Han ExtraBold" panose="020B0800000000000000" pitchFamily="34" charset="-128"/>
              </a:rPr>
              <a:t>Adobe Workfront：</a:t>
            </a:r>
            <a:r>
              <a:rPr lang="ja-JP" dirty="0">
                <a:solidFill>
                  <a:schemeClr val="tx1"/>
                </a:solidFill>
                <a:ea typeface="Adobe Clean Han ExtraBold" panose="020B0800000000000000" pitchFamily="34" charset="-128"/>
              </a:rPr>
              <a:t>どこにいても連携でき、共同作業や複雑なワークフローを実行できます。 </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854830"/>
            <a:chOff x="340538" y="1413856"/>
            <a:chExt cx="3679201" cy="2854830"/>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854830"/>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50" dirty="0">
                    <a:solidFill>
                      <a:srgbClr val="FFFFFF"/>
                    </a:solidFill>
                    <a:latin typeface="Adobe Clean Han ExtraBold" panose="020B0800000000000000" pitchFamily="34" charset="-128"/>
                    <a:ea typeface="Adobe Clean Han ExtraBold" panose="020B0800000000000000" pitchFamily="34" charset="-128"/>
                  </a:rPr>
                  <a:t>Adobe Workfront で実現できること</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549885"/>
              <a:ext cx="3387448" cy="1600438"/>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作業を計画し、優先順位付けし、反復できます。</a:t>
              </a:r>
            </a:p>
            <a:p>
              <a:pPr algn="ctr"/>
              <a:r>
                <a:rPr lang="ja-JP" sz="1400" dirty="0">
                  <a:latin typeface="Adobe Clean Han Normal" panose="020B0400000000000000" pitchFamily="34" charset="-128"/>
                  <a:ea typeface="Adobe Clean Han Normal" panose="020B0400000000000000" pitchFamily="34" charset="-128"/>
                </a:rPr>
                <a:t>連携がとれた共同作業で迅速に作業を完了できます。</a:t>
              </a:r>
            </a:p>
            <a:p>
              <a:pPr algn="ctr"/>
              <a:r>
                <a:rPr lang="ja-JP" sz="1400" dirty="0">
                  <a:latin typeface="Adobe Clean Han Normal" panose="020B0400000000000000" pitchFamily="34" charset="-128"/>
                  <a:ea typeface="Adobe Clean Han Normal" panose="020B0400000000000000" pitchFamily="34" charset="-128"/>
                </a:rPr>
                <a:t>プロセスを合理化して最適化できます。進捗を測定してレポート</a:t>
              </a:r>
              <a:r>
                <a:rPr lang="ja-JP" altLang="en-US" sz="1400" dirty="0">
                  <a:latin typeface="Adobe Clean Han Normal" panose="020B0400000000000000" pitchFamily="34" charset="-128"/>
                  <a:ea typeface="Adobe Clean Han Normal" panose="020B0400000000000000" pitchFamily="34" charset="-128"/>
                </a:rPr>
                <a:t>できます</a:t>
              </a:r>
              <a:r>
                <a:rPr lang="ja-JP" sz="1400" dirty="0">
                  <a:latin typeface="Adobe Clean Han Normal" panose="020B0400000000000000" pitchFamily="34" charset="-128"/>
                  <a:ea typeface="Adobe Clean Han Normal" panose="020B0400000000000000" pitchFamily="34" charset="-128"/>
                </a:rPr>
                <a:t>。</a:t>
              </a:r>
            </a:p>
            <a:p>
              <a:pPr algn="ctr"/>
              <a:r>
                <a:rPr lang="ja-JP" sz="1400" dirty="0">
                  <a:latin typeface="Adobe Clean Han Normal" panose="020B0400000000000000" pitchFamily="34" charset="-128"/>
                  <a:ea typeface="Adobe Clean Han Normal" panose="020B0400000000000000" pitchFamily="34" charset="-128"/>
                </a:rPr>
                <a:t>戦略に沿って作業を進行できます。</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0"/>
            <a:ext cx="3679201" cy="2854829"/>
            <a:chOff x="340538" y="1413855"/>
            <a:chExt cx="3679201" cy="2854829"/>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5"/>
              <a:ext cx="3679201" cy="285482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Workfront の特長</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1169551"/>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Workfront を活用したエンタープライズ作業管理により、会社や部署が計画や予測、共同作業において、優れたパフォーマンスを示し、さらなる発展が促進されます。</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854828"/>
            <a:chOff x="340538" y="1413856"/>
            <a:chExt cx="3679201" cy="2783102"/>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783102"/>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エンタープライズ管理</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558274"/>
              <a:ext cx="3387448" cy="1350198"/>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Workfront を採用すると、アドビ製品を使用しているマーケティングチームとクリエイティブチームが、エンタープライズプラットフォームで最新の作業管理を行えるようになり、事業全体の生産性が向上します。</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702293"/>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2">
                    <a:extLst>
                      <a:ext uri="{A12FA001-AC4F-418D-AE19-62706E023703}">
                        <ahyp:hlinkClr xmlns:ahyp="http://schemas.microsoft.com/office/drawing/2018/hyperlinkcolor" val="tx"/>
                      </a:ext>
                    </a:extLst>
                  </a:hlinkClick>
                </a:rPr>
                <a:t>実装ガイド</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702293"/>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3">
                    <a:extLst>
                      <a:ext uri="{A12FA001-AC4F-418D-AE19-62706E023703}">
                        <ahyp:hlinkClr xmlns:ahyp="http://schemas.microsoft.com/office/drawing/2018/hyperlinkcolor" val="tx"/>
                      </a:ext>
                    </a:extLst>
                  </a:hlinkClick>
                </a:rPr>
                <a:t>基本を学ぶ</a:t>
              </a:r>
            </a:p>
          </p:txBody>
        </p:sp>
      </p:grpSp>
      <p:grpSp>
        <p:nvGrpSpPr>
          <p:cNvPr id="32" name="Group 31">
            <a:extLst>
              <a:ext uri="{FF2B5EF4-FFF2-40B4-BE49-F238E27FC236}">
                <a16:creationId xmlns:a16="http://schemas.microsoft.com/office/drawing/2014/main" id="{1A1F10E1-7E66-4CB4-9A10-2EBB89A313E3}"/>
              </a:ext>
            </a:extLst>
          </p:cNvPr>
          <p:cNvGrpSpPr/>
          <p:nvPr/>
        </p:nvGrpSpPr>
        <p:grpSpPr>
          <a:xfrm>
            <a:off x="3355173" y="4702293"/>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4">
                    <a:extLst>
                      <a:ext uri="{A12FA001-AC4F-418D-AE19-62706E023703}">
                        <ahyp:hlinkClr xmlns:ahyp="http://schemas.microsoft.com/office/drawing/2018/hyperlinkcolor" val="tx"/>
                      </a:ext>
                    </a:extLst>
                  </a:hlinkClick>
                </a:rPr>
                <a:t>Workfront コミュニティ</a:t>
              </a: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407143"/>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5">
                    <a:extLst>
                      <a:ext uri="{A12FA001-AC4F-418D-AE19-62706E023703}">
                        <ahyp:hlinkClr xmlns:ahyp="http://schemas.microsoft.com/office/drawing/2018/hyperlinkcolor" val="tx"/>
                      </a:ext>
                    </a:extLst>
                  </a:hlinkClick>
                </a:rPr>
                <a:t>Workfront Exchange</a:t>
              </a:r>
            </a:p>
          </p:txBody>
        </p:sp>
      </p:grpSp>
      <p:grpSp>
        <p:nvGrpSpPr>
          <p:cNvPr id="38" name="Group 37">
            <a:extLst>
              <a:ext uri="{FF2B5EF4-FFF2-40B4-BE49-F238E27FC236}">
                <a16:creationId xmlns:a16="http://schemas.microsoft.com/office/drawing/2014/main" id="{6E0C8845-F648-43CB-B48E-7053BF07257C}"/>
              </a:ext>
            </a:extLst>
          </p:cNvPr>
          <p:cNvGrpSpPr/>
          <p:nvPr/>
        </p:nvGrpSpPr>
        <p:grpSpPr>
          <a:xfrm>
            <a:off x="3355172" y="5407143"/>
            <a:ext cx="2604241" cy="403039"/>
            <a:chOff x="4000500" y="1895754"/>
            <a:chExt cx="1000125" cy="2664807"/>
          </a:xfrm>
        </p:grpSpPr>
        <p:sp>
          <p:nvSpPr>
            <p:cNvPr id="39" name="Rectangle: Rounded Corners 38">
              <a:extLst>
                <a:ext uri="{FF2B5EF4-FFF2-40B4-BE49-F238E27FC236}">
                  <a16:creationId xmlns:a16="http://schemas.microsoft.com/office/drawing/2014/main" id="{9890A5D2-E612-4291-B014-E9BC406E58F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40" name="Rectangle: Rounded Corners 39">
              <a:extLst>
                <a:ext uri="{FF2B5EF4-FFF2-40B4-BE49-F238E27FC236}">
                  <a16:creationId xmlns:a16="http://schemas.microsoft.com/office/drawing/2014/main" id="{96FFF614-F64A-4BD0-8127-0B5FD18E9F4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6">
                    <a:extLst>
                      <a:ext uri="{A12FA001-AC4F-418D-AE19-62706E023703}">
                        <ahyp:hlinkClr xmlns:ahyp="http://schemas.microsoft.com/office/drawing/2018/hyperlinkcolor" val="tx"/>
                      </a:ext>
                    </a:extLst>
                  </a:hlinkClick>
                </a:rPr>
                <a:t>Workfront ドキュメント</a:t>
              </a:r>
            </a:p>
          </p:txBody>
        </p:sp>
      </p:grpSp>
      <p:pic>
        <p:nvPicPr>
          <p:cNvPr id="41" name="Graphic 40" descr="Group brainstorm outline">
            <a:extLst>
              <a:ext uri="{FF2B5EF4-FFF2-40B4-BE49-F238E27FC236}">
                <a16:creationId xmlns:a16="http://schemas.microsoft.com/office/drawing/2014/main" id="{B5D10834-1D88-492F-9ED9-EB01A42BFC5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52444" y="2384327"/>
            <a:ext cx="429833" cy="429833"/>
          </a:xfrm>
          <a:prstGeom prst="rect">
            <a:avLst/>
          </a:prstGeom>
        </p:spPr>
      </p:pic>
      <p:pic>
        <p:nvPicPr>
          <p:cNvPr id="9" name="Graphic 8" descr="Internet outline">
            <a:extLst>
              <a:ext uri="{FF2B5EF4-FFF2-40B4-BE49-F238E27FC236}">
                <a16:creationId xmlns:a16="http://schemas.microsoft.com/office/drawing/2014/main" id="{48861466-D815-466B-B1A9-BD03508EF13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944608" y="2364788"/>
            <a:ext cx="468910" cy="468910"/>
          </a:xfrm>
          <a:prstGeom prst="rect">
            <a:avLst/>
          </a:prstGeom>
        </p:spPr>
      </p:pic>
      <p:grpSp>
        <p:nvGrpSpPr>
          <p:cNvPr id="42" name="Group 41">
            <a:extLst>
              <a:ext uri="{FF2B5EF4-FFF2-40B4-BE49-F238E27FC236}">
                <a16:creationId xmlns:a16="http://schemas.microsoft.com/office/drawing/2014/main" id="{4435DA1D-14F1-4883-9453-F185EA3428CA}"/>
              </a:ext>
            </a:extLst>
          </p:cNvPr>
          <p:cNvGrpSpPr/>
          <p:nvPr/>
        </p:nvGrpSpPr>
        <p:grpSpPr>
          <a:xfrm>
            <a:off x="6327707" y="5407142"/>
            <a:ext cx="2604241" cy="403039"/>
            <a:chOff x="4000500" y="1895754"/>
            <a:chExt cx="1000125" cy="2664807"/>
          </a:xfrm>
        </p:grpSpPr>
        <p:sp>
          <p:nvSpPr>
            <p:cNvPr id="43" name="Rectangle: Rounded Corners 42">
              <a:extLst>
                <a:ext uri="{FF2B5EF4-FFF2-40B4-BE49-F238E27FC236}">
                  <a16:creationId xmlns:a16="http://schemas.microsoft.com/office/drawing/2014/main" id="{C0E1B83B-64BC-4EE9-9A2F-2A17B75C01A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44" name="Rectangle: Rounded Corners 43">
              <a:extLst>
                <a:ext uri="{FF2B5EF4-FFF2-40B4-BE49-F238E27FC236}">
                  <a16:creationId xmlns:a16="http://schemas.microsoft.com/office/drawing/2014/main" id="{BB2469C0-A63E-4C51-BBBB-062DB22D568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300" u="sng" dirty="0">
                  <a:ln>
                    <a:noFill/>
                  </a:ln>
                  <a:solidFill>
                    <a:schemeClr val="bg1"/>
                  </a:solidFill>
                  <a:latin typeface="Adobe Clean Han ExtraBold" panose="020B0800000000000000" pitchFamily="34" charset="-128"/>
                  <a:ea typeface="Adobe Clean Han ExtraBold" panose="020B0800000000000000" pitchFamily="34" charset="-128"/>
                  <a:hlinkClick r:id="rId11">
                    <a:extLst>
                      <a:ext uri="{A12FA001-AC4F-418D-AE19-62706E023703}">
                        <ahyp:hlinkClr xmlns:ahyp="http://schemas.microsoft.com/office/drawing/2018/hyperlinkcolor" val="tx"/>
                      </a:ext>
                    </a:extLst>
                  </a:hlinkClick>
                </a:rPr>
                <a:t>Workfront サポートポータル</a:t>
              </a:r>
            </a:p>
          </p:txBody>
        </p:sp>
      </p:grpSp>
      <p:pic>
        <p:nvPicPr>
          <p:cNvPr id="45" name="Graphic 44" descr="Cloud Computing outline">
            <a:extLst>
              <a:ext uri="{FF2B5EF4-FFF2-40B4-BE49-F238E27FC236}">
                <a16:creationId xmlns:a16="http://schemas.microsoft.com/office/drawing/2014/main" id="{5EE39601-7E26-4215-8A97-EDA579BA17F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905725" y="2364788"/>
            <a:ext cx="429833" cy="429833"/>
          </a:xfrm>
          <a:prstGeom prst="rect">
            <a:avLst/>
          </a:prstGeom>
        </p:spPr>
      </p:pic>
    </p:spTree>
    <p:extLst>
      <p:ext uri="{BB962C8B-B14F-4D97-AF65-F5344CB8AC3E}">
        <p14:creationId xmlns:p14="http://schemas.microsoft.com/office/powerpoint/2010/main" val="4048751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ja-JP" dirty="0">
                <a:ea typeface="Adobe Clean Han ExtraBold" panose="020B0800000000000000" pitchFamily="34" charset="-128"/>
              </a:rPr>
              <a:t>Adobe Ad Cloud：</a:t>
            </a:r>
            <a:r>
              <a:rPr lang="ja-JP" dirty="0">
                <a:solidFill>
                  <a:schemeClr val="tx1"/>
                </a:solidFill>
                <a:ea typeface="Adobe Clean Han ExtraBold" panose="020B0800000000000000" pitchFamily="34" charset="-128"/>
              </a:rPr>
              <a:t>予算に応じて、検索連動型広告やディスプレイ広告、ダイナミック広告の最適な組み合わせを予測できます。メディアプランの実行も自動化可能です。</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472692"/>
            <a:chOff x="340538" y="1413856"/>
            <a:chExt cx="3679201" cy="2472692"/>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472692"/>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全体像の把握</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1169551"/>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検索連動型広告やディスプレイ広告、ソーシャル広告にまたがるキャンペーンのパフォーマンスの全体像を把握することで、顧客とブランドのインタラクションに対する理解を深めることができます。</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472692"/>
            <a:chOff x="340538" y="1413856"/>
            <a:chExt cx="3679201" cy="2472692"/>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472692"/>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数字に裏打ちされた行動</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精度の高いレポート機能により、オンライン広告で投資すべきタイミングと場所を知ることができます。</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0"/>
            <a:ext cx="3679201" cy="2472691"/>
            <a:chOff x="340538" y="1413855"/>
            <a:chExt cx="3679201" cy="2472691"/>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5"/>
              <a:ext cx="3679201" cy="247269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ROI の最大化</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523220"/>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最も戦略的かつ効率的に広告を行うことで、ROI を向上させることができます。</a:t>
              </a:r>
            </a:p>
          </p:txBody>
        </p:sp>
      </p:grpSp>
      <p:grpSp>
        <p:nvGrpSpPr>
          <p:cNvPr id="3" name="Group 2">
            <a:extLst>
              <a:ext uri="{FF2B5EF4-FFF2-40B4-BE49-F238E27FC236}">
                <a16:creationId xmlns:a16="http://schemas.microsoft.com/office/drawing/2014/main" id="{EFF0751A-09E6-42E5-BB78-87CE92DE8513}"/>
              </a:ext>
            </a:extLst>
          </p:cNvPr>
          <p:cNvGrpSpPr/>
          <p:nvPr/>
        </p:nvGrpSpPr>
        <p:grpSpPr>
          <a:xfrm>
            <a:off x="340538" y="4359678"/>
            <a:ext cx="8084371" cy="403039"/>
            <a:chOff x="340538" y="4213249"/>
            <a:chExt cx="7599351" cy="403039"/>
          </a:xfrm>
        </p:grpSpPr>
        <p:grpSp>
          <p:nvGrpSpPr>
            <p:cNvPr id="125" name="Group 124">
              <a:extLst>
                <a:ext uri="{FF2B5EF4-FFF2-40B4-BE49-F238E27FC236}">
                  <a16:creationId xmlns:a16="http://schemas.microsoft.com/office/drawing/2014/main" id="{F77A311C-32EA-43A3-B86F-45E4ECCCB384}"/>
                </a:ext>
              </a:extLst>
            </p:cNvPr>
            <p:cNvGrpSpPr/>
            <p:nvPr/>
          </p:nvGrpSpPr>
          <p:grpSpPr>
            <a:xfrm>
              <a:off x="340538" y="4213249"/>
              <a:ext cx="2448000"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300" dirty="0">
                    <a:solidFill>
                      <a:schemeClr val="bg1"/>
                    </a:solidFill>
                    <a:latin typeface="Adobe Clean Han ExtraBold" panose="020B0800000000000000" pitchFamily="34" charset="-128"/>
                    <a:ea typeface="Adobe Clean Han ExtraBold" panose="020B0800000000000000" pitchFamily="34" charset="-128"/>
                    <a:hlinkClick r:id="rId2">
                      <a:extLst>
                        <a:ext uri="{A12FA001-AC4F-418D-AE19-62706E023703}">
                          <ahyp:hlinkClr xmlns:ahyp="http://schemas.microsoft.com/office/drawing/2018/hyperlinkcolor" val="tx"/>
                        </a:ext>
                      </a:extLst>
                    </a:hlinkClick>
                  </a:rPr>
                  <a:t>Advertising Cloud Exchange</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2916214" y="4213249"/>
              <a:ext cx="2448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ja-JP" sz="1180" dirty="0">
                    <a:solidFill>
                      <a:schemeClr val="bg1"/>
                    </a:solidFill>
                    <a:latin typeface="Adobe Clean Han ExtraBold" panose="020B0800000000000000" pitchFamily="34" charset="-128"/>
                    <a:ea typeface="Adobe Clean Han ExtraBold" panose="020B0800000000000000" pitchFamily="34" charset="-128"/>
                    <a:hlinkClick r:id="rId3">
                      <a:extLst>
                        <a:ext uri="{A12FA001-AC4F-418D-AE19-62706E023703}">
                          <ahyp:hlinkClr xmlns:ahyp="http://schemas.microsoft.com/office/drawing/2018/hyperlinkcolor" val="tx"/>
                        </a:ext>
                      </a:extLst>
                    </a:hlinkClick>
                  </a:rPr>
                  <a:t>Advertising Cloud コミュニティ</a:t>
                </a: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5491889" y="4213249"/>
              <a:ext cx="2448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300" dirty="0">
                    <a:solidFill>
                      <a:schemeClr val="bg1"/>
                    </a:solidFill>
                    <a:latin typeface="Adobe Clean Han ExtraBold" panose="020B0800000000000000" pitchFamily="34" charset="-128"/>
                    <a:ea typeface="Adobe Clean Han ExtraBold" panose="020B0800000000000000" pitchFamily="34" charset="-128"/>
                    <a:hlinkClick r:id="rId4">
                      <a:extLst>
                        <a:ext uri="{A12FA001-AC4F-418D-AE19-62706E023703}">
                          <ahyp:hlinkClr xmlns:ahyp="http://schemas.microsoft.com/office/drawing/2018/hyperlinkcolor" val="tx"/>
                        </a:ext>
                      </a:extLst>
                    </a:hlinkClick>
                  </a:rPr>
                  <a:t>トレーニングとサポート</a:t>
                </a:r>
              </a:p>
            </p:txBody>
          </p:sp>
        </p:grpSp>
      </p:grpSp>
      <p:pic>
        <p:nvPicPr>
          <p:cNvPr id="43" name="Graphic 42">
            <a:extLst>
              <a:ext uri="{FF2B5EF4-FFF2-40B4-BE49-F238E27FC236}">
                <a16:creationId xmlns:a16="http://schemas.microsoft.com/office/drawing/2014/main" id="{0398B962-A6D1-4F50-8FD2-834EA4B546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71396" y="2376415"/>
            <a:ext cx="417484" cy="437685"/>
          </a:xfrm>
          <a:prstGeom prst="rect">
            <a:avLst/>
          </a:prstGeom>
        </p:spPr>
      </p:pic>
      <p:pic>
        <p:nvPicPr>
          <p:cNvPr id="9" name="Graphic 8">
            <a:extLst>
              <a:ext uri="{FF2B5EF4-FFF2-40B4-BE49-F238E27FC236}">
                <a16:creationId xmlns:a16="http://schemas.microsoft.com/office/drawing/2014/main" id="{912BC450-F3FE-4938-AFED-F06245D1BF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05995" y="2411060"/>
            <a:ext cx="380009" cy="403040"/>
          </a:xfrm>
          <a:prstGeom prst="rect">
            <a:avLst/>
          </a:prstGeom>
        </p:spPr>
      </p:pic>
      <p:pic>
        <p:nvPicPr>
          <p:cNvPr id="52" name="Graphic 51">
            <a:extLst>
              <a:ext uri="{FF2B5EF4-FFF2-40B4-BE49-F238E27FC236}">
                <a16:creationId xmlns:a16="http://schemas.microsoft.com/office/drawing/2014/main" id="{EE2485F0-66FB-4220-B12D-BE3FC6B5EF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87076" y="2422702"/>
            <a:ext cx="403040" cy="403040"/>
          </a:xfrm>
          <a:prstGeom prst="rect">
            <a:avLst/>
          </a:prstGeom>
        </p:spPr>
      </p:pic>
    </p:spTree>
    <p:extLst>
      <p:ext uri="{BB962C8B-B14F-4D97-AF65-F5344CB8AC3E}">
        <p14:creationId xmlns:p14="http://schemas.microsoft.com/office/powerpoint/2010/main" val="3211217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F1EF0FD2-46A2-4002-AB93-D74F07E7D67F}"/>
              </a:ext>
            </a:extLst>
          </p:cNvPr>
          <p:cNvSpPr txBox="1">
            <a:spLocks/>
          </p:cNvSpPr>
          <p:nvPr/>
        </p:nvSpPr>
        <p:spPr>
          <a:xfrm>
            <a:off x="310815" y="312662"/>
            <a:ext cx="11491015" cy="646189"/>
          </a:xfrm>
          <a:prstGeom prst="rect">
            <a:avLst/>
          </a:prstGeom>
        </p:spPr>
        <p:txBody>
          <a:bodyPr/>
          <a:lstStyle>
            <a:lvl1pPr algn="l" defTabSz="914126" rtl="0" eaLnBrk="1" latinLnBrk="0" hangingPunct="1">
              <a:lnSpc>
                <a:spcPct val="90000"/>
              </a:lnSpc>
              <a:spcBef>
                <a:spcPct val="0"/>
              </a:spcBef>
              <a:buNone/>
              <a:defRPr sz="2799" b="0" i="0" kern="1200">
                <a:solidFill>
                  <a:srgbClr val="FA0F00"/>
                </a:solidFill>
                <a:latin typeface="Adobe Clean ExtraBold" panose="020B0503020404020204" pitchFamily="34" charset="0"/>
                <a:ea typeface="+mj-ea"/>
                <a:cs typeface="+mj-cs"/>
              </a:defRPr>
            </a:lvl1pPr>
          </a:lstStyle>
          <a:p>
            <a:r>
              <a:rPr lang="ja-JP" sz="2800" dirty="0">
                <a:latin typeface="Adobe Clean Han ExtraBold" panose="020B0800000000000000" pitchFamily="34" charset="-128"/>
                <a:ea typeface="Adobe Clean Han ExtraBold" panose="020B0800000000000000" pitchFamily="34" charset="-128"/>
              </a:rPr>
              <a:t>重要な情報とリソース</a:t>
            </a:r>
          </a:p>
        </p:txBody>
      </p:sp>
      <p:grpSp>
        <p:nvGrpSpPr>
          <p:cNvPr id="39" name="Group 38">
            <a:extLst>
              <a:ext uri="{FF2B5EF4-FFF2-40B4-BE49-F238E27FC236}">
                <a16:creationId xmlns:a16="http://schemas.microsoft.com/office/drawing/2014/main" id="{7E10A762-54D8-41BC-9D3D-1D644A6355B4}"/>
              </a:ext>
            </a:extLst>
          </p:cNvPr>
          <p:cNvGrpSpPr/>
          <p:nvPr/>
        </p:nvGrpSpPr>
        <p:grpSpPr>
          <a:xfrm>
            <a:off x="0" y="1560284"/>
            <a:ext cx="9058904" cy="4523603"/>
            <a:chOff x="0" y="1468999"/>
            <a:chExt cx="9058904" cy="4523603"/>
          </a:xfrm>
        </p:grpSpPr>
        <p:grpSp>
          <p:nvGrpSpPr>
            <p:cNvPr id="35" name="Group 34">
              <a:extLst>
                <a:ext uri="{FF2B5EF4-FFF2-40B4-BE49-F238E27FC236}">
                  <a16:creationId xmlns:a16="http://schemas.microsoft.com/office/drawing/2014/main" id="{5FBA3AB4-4FBA-4920-B291-6A4AB1AA2360}"/>
                </a:ext>
              </a:extLst>
            </p:cNvPr>
            <p:cNvGrpSpPr/>
            <p:nvPr/>
          </p:nvGrpSpPr>
          <p:grpSpPr>
            <a:xfrm>
              <a:off x="1" y="3784218"/>
              <a:ext cx="5442856" cy="665879"/>
              <a:chOff x="1" y="3907463"/>
              <a:chExt cx="5442856" cy="665879"/>
            </a:xfrm>
          </p:grpSpPr>
          <p:sp>
            <p:nvSpPr>
              <p:cNvPr id="21" name="Round Same Side Corner Rectangle 32">
                <a:extLst>
                  <a:ext uri="{FF2B5EF4-FFF2-40B4-BE49-F238E27FC236}">
                    <a16:creationId xmlns:a16="http://schemas.microsoft.com/office/drawing/2014/main" id="{0EFE3556-CAB0-4405-B6DF-5A6CF732B03E}"/>
                  </a:ext>
                </a:extLst>
              </p:cNvPr>
              <p:cNvSpPr/>
              <p:nvPr/>
            </p:nvSpPr>
            <p:spPr>
              <a:xfrm rot="5400000">
                <a:off x="2388489" y="1518975"/>
                <a:ext cx="665879" cy="5442856"/>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2" name="TextBox 21">
                <a:extLst>
                  <a:ext uri="{FF2B5EF4-FFF2-40B4-BE49-F238E27FC236}">
                    <a16:creationId xmlns:a16="http://schemas.microsoft.com/office/drawing/2014/main" id="{FE605017-ACEA-4DA9-8F05-07E1827FE318}"/>
                  </a:ext>
                </a:extLst>
              </p:cNvPr>
              <p:cNvSpPr txBox="1"/>
              <p:nvPr/>
            </p:nvSpPr>
            <p:spPr>
              <a:xfrm>
                <a:off x="310815" y="4009569"/>
                <a:ext cx="385483" cy="461665"/>
              </a:xfrm>
              <a:prstGeom prst="rect">
                <a:avLst/>
              </a:prstGeom>
              <a:noFill/>
            </p:spPr>
            <p:txBody>
              <a:bodyPr wrap="square" rtlCol="0">
                <a:spAutoFit/>
              </a:bodyPr>
              <a:lstStyle/>
              <a:p>
                <a:r>
                  <a:rPr lang="ja-JP" sz="2400">
                    <a:solidFill>
                      <a:schemeClr val="bg1"/>
                    </a:solidFill>
                    <a:latin typeface="Adobe Clean Han Normal" panose="020B0400000000000000" pitchFamily="34" charset="-128"/>
                    <a:ea typeface="Adobe Clean Han Normal" panose="020B0400000000000000" pitchFamily="34" charset="-128"/>
                  </a:rPr>
                  <a:t>4</a:t>
                </a:r>
              </a:p>
            </p:txBody>
          </p:sp>
          <p:sp>
            <p:nvSpPr>
              <p:cNvPr id="23" name="Rectangle 22">
                <a:extLst>
                  <a:ext uri="{FF2B5EF4-FFF2-40B4-BE49-F238E27FC236}">
                    <a16:creationId xmlns:a16="http://schemas.microsoft.com/office/drawing/2014/main" id="{BB3CEA68-9173-4E1B-B66A-7BAA8F298AC5}"/>
                  </a:ext>
                </a:extLst>
              </p:cNvPr>
              <p:cNvSpPr/>
              <p:nvPr/>
            </p:nvSpPr>
            <p:spPr>
              <a:xfrm>
                <a:off x="564513" y="4040346"/>
                <a:ext cx="3999097"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ja-JP" sz="2000">
                    <a:solidFill>
                      <a:schemeClr val="bg1"/>
                    </a:solidFill>
                    <a:latin typeface="Adobe Clean Han Normal" panose="020B0400000000000000" pitchFamily="34" charset="-128"/>
                    <a:ea typeface="Adobe Clean Han Normal" panose="020B0400000000000000" pitchFamily="34" charset="-128"/>
                  </a:rPr>
                  <a:t>サポートチケットの申請方法</a:t>
                </a:r>
              </a:p>
            </p:txBody>
          </p:sp>
        </p:grpSp>
        <p:grpSp>
          <p:nvGrpSpPr>
            <p:cNvPr id="32" name="Group 31">
              <a:extLst>
                <a:ext uri="{FF2B5EF4-FFF2-40B4-BE49-F238E27FC236}">
                  <a16:creationId xmlns:a16="http://schemas.microsoft.com/office/drawing/2014/main" id="{356B0A2C-2B9D-4C8F-80D9-2DA3018DE63A}"/>
                </a:ext>
              </a:extLst>
            </p:cNvPr>
            <p:cNvGrpSpPr/>
            <p:nvPr/>
          </p:nvGrpSpPr>
          <p:grpSpPr>
            <a:xfrm>
              <a:off x="0" y="1468999"/>
              <a:ext cx="9058904" cy="651838"/>
              <a:chOff x="0" y="1468999"/>
              <a:chExt cx="9058904" cy="651838"/>
            </a:xfrm>
          </p:grpSpPr>
          <p:sp>
            <p:nvSpPr>
              <p:cNvPr id="18" name="Round Same Side Corner Rectangle 5">
                <a:extLst>
                  <a:ext uri="{FF2B5EF4-FFF2-40B4-BE49-F238E27FC236}">
                    <a16:creationId xmlns:a16="http://schemas.microsoft.com/office/drawing/2014/main" id="{BA261D8E-623F-433D-AB92-44BD7676B9FB}"/>
                  </a:ext>
                </a:extLst>
              </p:cNvPr>
              <p:cNvSpPr/>
              <p:nvPr/>
            </p:nvSpPr>
            <p:spPr>
              <a:xfrm rot="5400000">
                <a:off x="4203533" y="-2734534"/>
                <a:ext cx="651838" cy="9058904"/>
              </a:xfrm>
              <a:prstGeom prst="round2SameRect">
                <a:avLst>
                  <a:gd name="adj1" fmla="val 50000"/>
                  <a:gd name="adj2" fmla="val 0"/>
                </a:avLst>
              </a:prstGeom>
              <a:noFill/>
              <a:ln w="12700">
                <a:solidFill>
                  <a:srgbClr val="FA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6"/>
                  </a:solidFill>
                </a:endParaRPr>
              </a:p>
            </p:txBody>
          </p:sp>
          <p:sp>
            <p:nvSpPr>
              <p:cNvPr id="19" name="TextBox 18">
                <a:extLst>
                  <a:ext uri="{FF2B5EF4-FFF2-40B4-BE49-F238E27FC236}">
                    <a16:creationId xmlns:a16="http://schemas.microsoft.com/office/drawing/2014/main" id="{95E407A6-ED78-4F68-91AC-705F792C5C53}"/>
                  </a:ext>
                </a:extLst>
              </p:cNvPr>
              <p:cNvSpPr txBox="1"/>
              <p:nvPr/>
            </p:nvSpPr>
            <p:spPr>
              <a:xfrm>
                <a:off x="310815" y="1564086"/>
                <a:ext cx="385483" cy="461665"/>
              </a:xfrm>
              <a:prstGeom prst="rect">
                <a:avLst/>
              </a:prstGeom>
              <a:noFill/>
            </p:spPr>
            <p:txBody>
              <a:bodyPr wrap="square" rtlCol="0">
                <a:spAutoFit/>
              </a:bodyPr>
              <a:lstStyle/>
              <a:p>
                <a:r>
                  <a:rPr lang="ja-JP" sz="2400" dirty="0">
                    <a:solidFill>
                      <a:schemeClr val="accent6"/>
                    </a:solidFill>
                    <a:latin typeface="Adobe Clean Han Normal" panose="020B0400000000000000" pitchFamily="34" charset="-128"/>
                    <a:ea typeface="Adobe Clean Han Normal" panose="020B0400000000000000" pitchFamily="34" charset="-128"/>
                  </a:rPr>
                  <a:t>1</a:t>
                </a:r>
              </a:p>
            </p:txBody>
          </p:sp>
          <p:sp>
            <p:nvSpPr>
              <p:cNvPr id="20" name="Rectangle 19">
                <a:extLst>
                  <a:ext uri="{FF2B5EF4-FFF2-40B4-BE49-F238E27FC236}">
                    <a16:creationId xmlns:a16="http://schemas.microsoft.com/office/drawing/2014/main" id="{31AA2052-250B-477C-8BB3-9CC987AAF37B}"/>
                  </a:ext>
                </a:extLst>
              </p:cNvPr>
              <p:cNvSpPr/>
              <p:nvPr/>
            </p:nvSpPr>
            <p:spPr>
              <a:xfrm>
                <a:off x="564514" y="1594863"/>
                <a:ext cx="4881605"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ja-JP" sz="2000" dirty="0">
                    <a:solidFill>
                      <a:srgbClr val="FF0000"/>
                    </a:solidFill>
                    <a:latin typeface="Adobe Clean Han Normal" panose="020B0400000000000000" pitchFamily="34" charset="-128"/>
                    <a:ea typeface="Adobe Clean Han Normal" panose="020B0400000000000000" pitchFamily="34" charset="-128"/>
                  </a:rPr>
                  <a:t>Adobe Experience コアサービス</a:t>
                </a:r>
              </a:p>
            </p:txBody>
          </p:sp>
        </p:grpSp>
        <p:grpSp>
          <p:nvGrpSpPr>
            <p:cNvPr id="34" name="Group 33">
              <a:extLst>
                <a:ext uri="{FF2B5EF4-FFF2-40B4-BE49-F238E27FC236}">
                  <a16:creationId xmlns:a16="http://schemas.microsoft.com/office/drawing/2014/main" id="{2A8804CC-4063-4DE9-8AC0-FDD97540EA70}"/>
                </a:ext>
              </a:extLst>
            </p:cNvPr>
            <p:cNvGrpSpPr/>
            <p:nvPr/>
          </p:nvGrpSpPr>
          <p:grpSpPr>
            <a:xfrm>
              <a:off x="1" y="3005215"/>
              <a:ext cx="6630571" cy="673630"/>
              <a:chOff x="1" y="3087378"/>
              <a:chExt cx="6630571" cy="673630"/>
            </a:xfrm>
          </p:grpSpPr>
          <p:sp>
            <p:nvSpPr>
              <p:cNvPr id="15" name="Round Same Side Corner Rectangle 27">
                <a:extLst>
                  <a:ext uri="{FF2B5EF4-FFF2-40B4-BE49-F238E27FC236}">
                    <a16:creationId xmlns:a16="http://schemas.microsoft.com/office/drawing/2014/main" id="{98E8E0A7-A5DE-4C1C-B9A4-20D685838B0D}"/>
                  </a:ext>
                </a:extLst>
              </p:cNvPr>
              <p:cNvSpPr/>
              <p:nvPr/>
            </p:nvSpPr>
            <p:spPr>
              <a:xfrm rot="5400000">
                <a:off x="2978472" y="108907"/>
                <a:ext cx="673630" cy="6630571"/>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6" name="TextBox 15">
                <a:extLst>
                  <a:ext uri="{FF2B5EF4-FFF2-40B4-BE49-F238E27FC236}">
                    <a16:creationId xmlns:a16="http://schemas.microsoft.com/office/drawing/2014/main" id="{B4AFF4C6-ACDB-41FC-8D6A-3A9FB33C8165}"/>
                  </a:ext>
                </a:extLst>
              </p:cNvPr>
              <p:cNvSpPr txBox="1"/>
              <p:nvPr/>
            </p:nvSpPr>
            <p:spPr>
              <a:xfrm>
                <a:off x="310815" y="3193359"/>
                <a:ext cx="385483" cy="461665"/>
              </a:xfrm>
              <a:prstGeom prst="rect">
                <a:avLst/>
              </a:prstGeom>
              <a:noFill/>
            </p:spPr>
            <p:txBody>
              <a:bodyPr wrap="square" rtlCol="0">
                <a:spAutoFit/>
              </a:bodyPr>
              <a:lstStyle/>
              <a:p>
                <a:r>
                  <a:rPr lang="ja-JP" sz="2400" dirty="0">
                    <a:solidFill>
                      <a:schemeClr val="bg1"/>
                    </a:solidFill>
                    <a:latin typeface="Adobe Clean Han Normal" panose="020B0400000000000000" pitchFamily="34" charset="-128"/>
                    <a:ea typeface="Adobe Clean Han Normal" panose="020B0400000000000000" pitchFamily="34" charset="-128"/>
                  </a:rPr>
                  <a:t>3</a:t>
                </a:r>
              </a:p>
            </p:txBody>
          </p:sp>
          <p:sp>
            <p:nvSpPr>
              <p:cNvPr id="17" name="Rectangle 16">
                <a:extLst>
                  <a:ext uri="{FF2B5EF4-FFF2-40B4-BE49-F238E27FC236}">
                    <a16:creationId xmlns:a16="http://schemas.microsoft.com/office/drawing/2014/main" id="{68AEB81A-585A-4B49-B89F-A378242D9DFA}"/>
                  </a:ext>
                </a:extLst>
              </p:cNvPr>
              <p:cNvSpPr/>
              <p:nvPr/>
            </p:nvSpPr>
            <p:spPr>
              <a:xfrm>
                <a:off x="564514" y="3224136"/>
                <a:ext cx="4289540"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ja-JP" sz="2000" dirty="0">
                    <a:solidFill>
                      <a:schemeClr val="bg1"/>
                    </a:solidFill>
                    <a:latin typeface="Adobe Clean Han Normal" panose="020B0400000000000000" pitchFamily="34" charset="-128"/>
                    <a:ea typeface="Adobe Clean Han Normal" panose="020B0400000000000000" pitchFamily="34" charset="-128"/>
                  </a:rPr>
                  <a:t>お使いのアドビソリューション</a:t>
                </a:r>
              </a:p>
            </p:txBody>
          </p:sp>
        </p:grpSp>
        <p:grpSp>
          <p:nvGrpSpPr>
            <p:cNvPr id="33" name="Group 32">
              <a:extLst>
                <a:ext uri="{FF2B5EF4-FFF2-40B4-BE49-F238E27FC236}">
                  <a16:creationId xmlns:a16="http://schemas.microsoft.com/office/drawing/2014/main" id="{B22B62E4-E72F-468E-A680-B325CC6DDB9F}"/>
                </a:ext>
              </a:extLst>
            </p:cNvPr>
            <p:cNvGrpSpPr/>
            <p:nvPr/>
          </p:nvGrpSpPr>
          <p:grpSpPr>
            <a:xfrm>
              <a:off x="0" y="2226210"/>
              <a:ext cx="8133535" cy="673632"/>
              <a:chOff x="0" y="2267291"/>
              <a:chExt cx="8133535" cy="673632"/>
            </a:xfrm>
          </p:grpSpPr>
          <p:sp>
            <p:nvSpPr>
              <p:cNvPr id="12" name="Round Same Side Corner Rectangle 26">
                <a:extLst>
                  <a:ext uri="{FF2B5EF4-FFF2-40B4-BE49-F238E27FC236}">
                    <a16:creationId xmlns:a16="http://schemas.microsoft.com/office/drawing/2014/main" id="{D5726F49-AB2B-4442-9B3E-D08E6E253610}"/>
                  </a:ext>
                </a:extLst>
              </p:cNvPr>
              <p:cNvSpPr/>
              <p:nvPr/>
            </p:nvSpPr>
            <p:spPr>
              <a:xfrm rot="5400000">
                <a:off x="3729952" y="-1462661"/>
                <a:ext cx="673632" cy="8133535"/>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3" name="TextBox 12">
                <a:extLst>
                  <a:ext uri="{FF2B5EF4-FFF2-40B4-BE49-F238E27FC236}">
                    <a16:creationId xmlns:a16="http://schemas.microsoft.com/office/drawing/2014/main" id="{B6309DC9-25B9-42E8-BD7C-C4961F56821E}"/>
                  </a:ext>
                </a:extLst>
              </p:cNvPr>
              <p:cNvSpPr txBox="1"/>
              <p:nvPr/>
            </p:nvSpPr>
            <p:spPr>
              <a:xfrm>
                <a:off x="310815" y="2373275"/>
                <a:ext cx="385483" cy="461665"/>
              </a:xfrm>
              <a:prstGeom prst="rect">
                <a:avLst/>
              </a:prstGeom>
              <a:noFill/>
            </p:spPr>
            <p:txBody>
              <a:bodyPr wrap="square" rtlCol="0">
                <a:spAutoFit/>
              </a:bodyPr>
              <a:lstStyle/>
              <a:p>
                <a:r>
                  <a:rPr lang="ja-JP" sz="2400">
                    <a:solidFill>
                      <a:schemeClr val="bg1"/>
                    </a:solidFill>
                    <a:latin typeface="Adobe Clean Han Normal" panose="020B0400000000000000" pitchFamily="34" charset="-128"/>
                    <a:ea typeface="Adobe Clean Han Normal" panose="020B0400000000000000" pitchFamily="34" charset="-128"/>
                  </a:rPr>
                  <a:t>2</a:t>
                </a:r>
              </a:p>
            </p:txBody>
          </p:sp>
          <p:sp>
            <p:nvSpPr>
              <p:cNvPr id="14" name="Rectangle 13">
                <a:extLst>
                  <a:ext uri="{FF2B5EF4-FFF2-40B4-BE49-F238E27FC236}">
                    <a16:creationId xmlns:a16="http://schemas.microsoft.com/office/drawing/2014/main" id="{22E26DE1-9B7C-414C-BF68-2B0A02884D85}"/>
                  </a:ext>
                </a:extLst>
              </p:cNvPr>
              <p:cNvSpPr/>
              <p:nvPr/>
            </p:nvSpPr>
            <p:spPr>
              <a:xfrm>
                <a:off x="564514" y="2404052"/>
                <a:ext cx="3572055"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ja-JP" sz="2000">
                    <a:solidFill>
                      <a:schemeClr val="bg1"/>
                    </a:solidFill>
                    <a:latin typeface="Adobe Clean Han Normal" panose="020B0400000000000000" pitchFamily="34" charset="-128"/>
                    <a:ea typeface="Adobe Clean Han Normal" panose="020B0400000000000000" pitchFamily="34" charset="-128"/>
                  </a:rPr>
                  <a:t>カスタマーサポートサービス</a:t>
                </a:r>
              </a:p>
            </p:txBody>
          </p:sp>
        </p:grpSp>
        <p:grpSp>
          <p:nvGrpSpPr>
            <p:cNvPr id="36" name="Group 35">
              <a:extLst>
                <a:ext uri="{FF2B5EF4-FFF2-40B4-BE49-F238E27FC236}">
                  <a16:creationId xmlns:a16="http://schemas.microsoft.com/office/drawing/2014/main" id="{5985BE90-1F27-4A75-91F4-C5524AF93738}"/>
                </a:ext>
              </a:extLst>
            </p:cNvPr>
            <p:cNvGrpSpPr/>
            <p:nvPr/>
          </p:nvGrpSpPr>
          <p:grpSpPr>
            <a:xfrm>
              <a:off x="0" y="4555470"/>
              <a:ext cx="4406537" cy="665879"/>
              <a:chOff x="0" y="4726070"/>
              <a:chExt cx="4406537" cy="665879"/>
            </a:xfrm>
          </p:grpSpPr>
          <p:sp>
            <p:nvSpPr>
              <p:cNvPr id="26" name="Round Same Side Corner Rectangle 32">
                <a:extLst>
                  <a:ext uri="{FF2B5EF4-FFF2-40B4-BE49-F238E27FC236}">
                    <a16:creationId xmlns:a16="http://schemas.microsoft.com/office/drawing/2014/main" id="{496DAB5F-E16B-4199-8740-F3951D237B20}"/>
                  </a:ext>
                </a:extLst>
              </p:cNvPr>
              <p:cNvSpPr/>
              <p:nvPr/>
            </p:nvSpPr>
            <p:spPr>
              <a:xfrm rot="5400000">
                <a:off x="1870329" y="2855741"/>
                <a:ext cx="665879" cy="4406537"/>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7" name="TextBox 26">
                <a:extLst>
                  <a:ext uri="{FF2B5EF4-FFF2-40B4-BE49-F238E27FC236}">
                    <a16:creationId xmlns:a16="http://schemas.microsoft.com/office/drawing/2014/main" id="{3BADD07B-505D-4DF5-AE5D-BA22AA3B7967}"/>
                  </a:ext>
                </a:extLst>
              </p:cNvPr>
              <p:cNvSpPr txBox="1"/>
              <p:nvPr/>
            </p:nvSpPr>
            <p:spPr>
              <a:xfrm>
                <a:off x="310815" y="4828175"/>
                <a:ext cx="385483" cy="461665"/>
              </a:xfrm>
              <a:prstGeom prst="rect">
                <a:avLst/>
              </a:prstGeom>
              <a:noFill/>
            </p:spPr>
            <p:txBody>
              <a:bodyPr wrap="square" rtlCol="0">
                <a:spAutoFit/>
              </a:bodyPr>
              <a:lstStyle/>
              <a:p>
                <a:r>
                  <a:rPr lang="ja-JP" sz="2400">
                    <a:solidFill>
                      <a:schemeClr val="bg1"/>
                    </a:solidFill>
                    <a:latin typeface="Adobe Clean Han Normal" panose="020B0400000000000000" pitchFamily="34" charset="-128"/>
                    <a:ea typeface="Adobe Clean Han Normal" panose="020B0400000000000000" pitchFamily="34" charset="-128"/>
                  </a:rPr>
                  <a:t>5</a:t>
                </a:r>
              </a:p>
            </p:txBody>
          </p:sp>
          <p:sp>
            <p:nvSpPr>
              <p:cNvPr id="28" name="Rectangle 27">
                <a:extLst>
                  <a:ext uri="{FF2B5EF4-FFF2-40B4-BE49-F238E27FC236}">
                    <a16:creationId xmlns:a16="http://schemas.microsoft.com/office/drawing/2014/main" id="{48EED869-D0F2-4F92-93DD-74B0E4D758D3}"/>
                  </a:ext>
                </a:extLst>
              </p:cNvPr>
              <p:cNvSpPr/>
              <p:nvPr/>
            </p:nvSpPr>
            <p:spPr>
              <a:xfrm>
                <a:off x="564514" y="4858952"/>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ja-JP" sz="2000">
                    <a:solidFill>
                      <a:schemeClr val="bg1"/>
                    </a:solidFill>
                    <a:latin typeface="Adobe Clean Han Normal" panose="020B0400000000000000" pitchFamily="34" charset="-128"/>
                    <a:ea typeface="Adobe Clean Han Normal" panose="020B0400000000000000" pitchFamily="34" charset="-128"/>
                  </a:rPr>
                  <a:t>アドビサポートとの連携</a:t>
                </a:r>
              </a:p>
            </p:txBody>
          </p:sp>
        </p:grpSp>
        <p:grpSp>
          <p:nvGrpSpPr>
            <p:cNvPr id="38" name="Group 37">
              <a:extLst>
                <a:ext uri="{FF2B5EF4-FFF2-40B4-BE49-F238E27FC236}">
                  <a16:creationId xmlns:a16="http://schemas.microsoft.com/office/drawing/2014/main" id="{A799CE8E-8903-476B-A220-5709F2908C68}"/>
                </a:ext>
              </a:extLst>
            </p:cNvPr>
            <p:cNvGrpSpPr/>
            <p:nvPr/>
          </p:nvGrpSpPr>
          <p:grpSpPr>
            <a:xfrm>
              <a:off x="1" y="5326723"/>
              <a:ext cx="4310739" cy="665879"/>
              <a:chOff x="1" y="5509844"/>
              <a:chExt cx="4310739" cy="665879"/>
            </a:xfrm>
          </p:grpSpPr>
          <p:sp>
            <p:nvSpPr>
              <p:cNvPr id="29" name="Round Same Side Corner Rectangle 32">
                <a:extLst>
                  <a:ext uri="{FF2B5EF4-FFF2-40B4-BE49-F238E27FC236}">
                    <a16:creationId xmlns:a16="http://schemas.microsoft.com/office/drawing/2014/main" id="{1E5F046A-952B-4C41-BC8F-1B7390F3BEF7}"/>
                  </a:ext>
                </a:extLst>
              </p:cNvPr>
              <p:cNvSpPr/>
              <p:nvPr/>
            </p:nvSpPr>
            <p:spPr>
              <a:xfrm rot="5400000">
                <a:off x="1434902" y="4074943"/>
                <a:ext cx="665879" cy="3535681"/>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30" name="TextBox 29">
                <a:extLst>
                  <a:ext uri="{FF2B5EF4-FFF2-40B4-BE49-F238E27FC236}">
                    <a16:creationId xmlns:a16="http://schemas.microsoft.com/office/drawing/2014/main" id="{0ACD7E66-FB05-42A8-9783-BD41E7669BCA}"/>
                  </a:ext>
                </a:extLst>
              </p:cNvPr>
              <p:cNvSpPr txBox="1"/>
              <p:nvPr/>
            </p:nvSpPr>
            <p:spPr>
              <a:xfrm>
                <a:off x="310815" y="5611947"/>
                <a:ext cx="385483" cy="461665"/>
              </a:xfrm>
              <a:prstGeom prst="rect">
                <a:avLst/>
              </a:prstGeom>
              <a:noFill/>
            </p:spPr>
            <p:txBody>
              <a:bodyPr wrap="square" rtlCol="0">
                <a:spAutoFit/>
              </a:bodyPr>
              <a:lstStyle/>
              <a:p>
                <a:r>
                  <a:rPr lang="ja-JP" sz="2400">
                    <a:solidFill>
                      <a:schemeClr val="bg1"/>
                    </a:solidFill>
                    <a:latin typeface="Adobe Clean Han Normal" panose="020B0400000000000000" pitchFamily="34" charset="-128"/>
                    <a:ea typeface="Adobe Clean Han Normal" panose="020B0400000000000000" pitchFamily="34" charset="-128"/>
                  </a:rPr>
                  <a:t>6</a:t>
                </a:r>
              </a:p>
            </p:txBody>
          </p:sp>
          <p:sp>
            <p:nvSpPr>
              <p:cNvPr id="31" name="Rectangle 30">
                <a:extLst>
                  <a:ext uri="{FF2B5EF4-FFF2-40B4-BE49-F238E27FC236}">
                    <a16:creationId xmlns:a16="http://schemas.microsoft.com/office/drawing/2014/main" id="{6AA3412E-CB52-4ABF-86D1-786F81D01458}"/>
                  </a:ext>
                </a:extLst>
              </p:cNvPr>
              <p:cNvSpPr/>
              <p:nvPr/>
            </p:nvSpPr>
            <p:spPr>
              <a:xfrm>
                <a:off x="564514" y="5642724"/>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ja-JP" sz="2000">
                    <a:solidFill>
                      <a:schemeClr val="bg1"/>
                    </a:solidFill>
                    <a:latin typeface="Adobe Clean Han Normal" panose="020B0400000000000000" pitchFamily="34" charset="-128"/>
                    <a:ea typeface="Adobe Clean Han Normal" panose="020B0400000000000000" pitchFamily="34" charset="-128"/>
                  </a:rPr>
                  <a:t>ツールとリソース</a:t>
                </a:r>
              </a:p>
            </p:txBody>
          </p:sp>
        </p:grpSp>
      </p:grpSp>
    </p:spTree>
    <p:extLst>
      <p:ext uri="{BB962C8B-B14F-4D97-AF65-F5344CB8AC3E}">
        <p14:creationId xmlns:p14="http://schemas.microsoft.com/office/powerpoint/2010/main" val="368262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DC8A3-6DE5-472E-84CD-5FE95B06134D}"/>
              </a:ext>
            </a:extLst>
          </p:cNvPr>
          <p:cNvSpPr>
            <a:spLocks noGrp="1"/>
          </p:cNvSpPr>
          <p:nvPr>
            <p:ph type="title"/>
          </p:nvPr>
        </p:nvSpPr>
        <p:spPr/>
        <p:txBody>
          <a:bodyPr/>
          <a:lstStyle/>
          <a:p>
            <a:r>
              <a:rPr lang="ja-JP" dirty="0">
                <a:ea typeface="Adobe Clean Han ExtraBold" panose="020B0800000000000000" pitchFamily="34" charset="-128"/>
              </a:rPr>
              <a:t>サポートケースの作成：Adobe Experience Manager、Adobe Experience Platform、Adobe Campaign</a:t>
            </a:r>
          </a:p>
        </p:txBody>
      </p:sp>
      <p:sp>
        <p:nvSpPr>
          <p:cNvPr id="3" name="Content Placeholder 2">
            <a:extLst>
              <a:ext uri="{FF2B5EF4-FFF2-40B4-BE49-F238E27FC236}">
                <a16:creationId xmlns:a16="http://schemas.microsoft.com/office/drawing/2014/main" id="{24297F0D-BB72-4A3B-B10C-CD7E2D18BE32}"/>
              </a:ext>
            </a:extLst>
          </p:cNvPr>
          <p:cNvSpPr>
            <a:spLocks noGrp="1"/>
          </p:cNvSpPr>
          <p:nvPr>
            <p:ph sz="quarter" idx="13"/>
          </p:nvPr>
        </p:nvSpPr>
        <p:spPr>
          <a:xfrm>
            <a:off x="291060" y="1192750"/>
            <a:ext cx="11521440" cy="1021943"/>
          </a:xfrm>
        </p:spPr>
        <p:txBody>
          <a:bodyPr/>
          <a:lstStyle/>
          <a:p>
            <a:pPr marL="0" indent="0">
              <a:lnSpc>
                <a:spcPct val="100000"/>
              </a:lnSpc>
              <a:spcBef>
                <a:spcPts val="0"/>
              </a:spcBef>
              <a:buNone/>
            </a:pPr>
            <a:r>
              <a:rPr lang="ja-JP" sz="1400" dirty="0">
                <a:latin typeface="Adobe Clean Han Normal" panose="020B0400000000000000" pitchFamily="34" charset="-128"/>
                <a:ea typeface="Adobe Clean Han Normal" panose="020B0400000000000000" pitchFamily="34" charset="-128"/>
              </a:rPr>
              <a:t>以下の手順に従って、Admin Console でサポートケースを作成できます。対象のソリューションは以下のとおりです。 </a:t>
            </a:r>
          </a:p>
          <a:p>
            <a:pPr marL="171450" indent="-171450">
              <a:lnSpc>
                <a:spcPct val="100000"/>
              </a:lnSpc>
              <a:spcBef>
                <a:spcPts val="0"/>
              </a:spcBef>
              <a:buFont typeface="Arial" panose="020B0604020202020204" pitchFamily="34" charset="0"/>
              <a:buChar char="•"/>
            </a:pPr>
            <a:r>
              <a:rPr lang="ja-JP" sz="1200" b="1" dirty="0">
                <a:latin typeface="Adobe Clean Han Normal" panose="020B0400000000000000" pitchFamily="34" charset="-128"/>
                <a:ea typeface="Adobe Clean Han Normal" panose="020B0400000000000000" pitchFamily="34" charset="-128"/>
              </a:rPr>
              <a:t>Adobe Experience Manager</a:t>
            </a:r>
          </a:p>
          <a:p>
            <a:pPr marL="171450" indent="-171450">
              <a:lnSpc>
                <a:spcPct val="100000"/>
              </a:lnSpc>
              <a:spcBef>
                <a:spcPts val="0"/>
              </a:spcBef>
              <a:buFont typeface="Arial" panose="020B0604020202020204" pitchFamily="34" charset="0"/>
              <a:buChar char="•"/>
            </a:pPr>
            <a:r>
              <a:rPr lang="ja-JP" sz="1200" b="1" dirty="0">
                <a:latin typeface="Adobe Clean Han Normal" panose="020B0400000000000000" pitchFamily="34" charset="-128"/>
                <a:ea typeface="Adobe Clean Han Normal" panose="020B0400000000000000" pitchFamily="34" charset="-128"/>
              </a:rPr>
              <a:t>Adobe</a:t>
            </a:r>
            <a:r>
              <a:rPr lang="ja-JP" sz="1200" dirty="0">
                <a:latin typeface="Adobe Clean Han Normal" panose="020B0400000000000000" pitchFamily="34" charset="-128"/>
                <a:ea typeface="Adobe Clean Han Normal" panose="020B0400000000000000" pitchFamily="34" charset="-128"/>
              </a:rPr>
              <a:t> </a:t>
            </a:r>
            <a:r>
              <a:rPr lang="ja-JP" sz="1200" b="1" dirty="0">
                <a:latin typeface="Adobe Clean Han Normal" panose="020B0400000000000000" pitchFamily="34" charset="-128"/>
                <a:ea typeface="Adobe Clean Han Normal" panose="020B0400000000000000" pitchFamily="34" charset="-128"/>
              </a:rPr>
              <a:t>Experience Platform </a:t>
            </a:r>
          </a:p>
          <a:p>
            <a:pPr marL="171450" indent="-171450">
              <a:lnSpc>
                <a:spcPct val="100000"/>
              </a:lnSpc>
              <a:spcBef>
                <a:spcPts val="0"/>
              </a:spcBef>
              <a:buFont typeface="Arial" panose="020B0604020202020204" pitchFamily="34" charset="0"/>
              <a:buChar char="•"/>
            </a:pPr>
            <a:r>
              <a:rPr lang="ja-JP" sz="1200" b="1" dirty="0">
                <a:latin typeface="Adobe Clean Han Normal" panose="020B0400000000000000" pitchFamily="34" charset="-128"/>
                <a:ea typeface="Adobe Clean Han Normal" panose="020B0400000000000000" pitchFamily="34" charset="-128"/>
              </a:rPr>
              <a:t>Adobe Campaign</a:t>
            </a:r>
            <a:r>
              <a:rPr lang="ja-JP" sz="1200" dirty="0">
                <a:latin typeface="Adobe Clean Han Normal" panose="020B0400000000000000" pitchFamily="34" charset="-128"/>
                <a:ea typeface="Adobe Clean Han Normal" panose="020B0400000000000000" pitchFamily="34" charset="-128"/>
              </a:rPr>
              <a:t> </a:t>
            </a:r>
          </a:p>
          <a:p>
            <a:endParaRPr lang="en-US" dirty="0">
              <a:latin typeface="Adobe Clean Han Normal" panose="020B0400000000000000" pitchFamily="34" charset="-128"/>
              <a:ea typeface="Adobe Clean Han Normal" panose="020B0400000000000000" pitchFamily="34" charset="-128"/>
            </a:endParaRPr>
          </a:p>
        </p:txBody>
      </p:sp>
      <p:graphicFrame>
        <p:nvGraphicFramePr>
          <p:cNvPr id="5" name="Table 4">
            <a:extLst>
              <a:ext uri="{FF2B5EF4-FFF2-40B4-BE49-F238E27FC236}">
                <a16:creationId xmlns:a16="http://schemas.microsoft.com/office/drawing/2014/main" id="{689395B1-102D-4D11-8632-EFB9C7106777}"/>
              </a:ext>
            </a:extLst>
          </p:cNvPr>
          <p:cNvGraphicFramePr>
            <a:graphicFrameLocks noGrp="1"/>
          </p:cNvGraphicFramePr>
          <p:nvPr>
            <p:extLst>
              <p:ext uri="{D42A27DB-BD31-4B8C-83A1-F6EECF244321}">
                <p14:modId xmlns:p14="http://schemas.microsoft.com/office/powerpoint/2010/main" val="459414928"/>
              </p:ext>
            </p:extLst>
          </p:nvPr>
        </p:nvGraphicFramePr>
        <p:xfrm>
          <a:off x="618231" y="2139994"/>
          <a:ext cx="10764590" cy="4629921"/>
        </p:xfrm>
        <a:graphic>
          <a:graphicData uri="http://schemas.openxmlformats.org/drawingml/2006/table">
            <a:tbl>
              <a:tblPr firstRow="1" bandRow="1"/>
              <a:tblGrid>
                <a:gridCol w="1257549">
                  <a:extLst>
                    <a:ext uri="{9D8B030D-6E8A-4147-A177-3AD203B41FA5}">
                      <a16:colId xmlns:a16="http://schemas.microsoft.com/office/drawing/2014/main" val="950641823"/>
                    </a:ext>
                  </a:extLst>
                </a:gridCol>
                <a:gridCol w="9507041">
                  <a:extLst>
                    <a:ext uri="{9D8B030D-6E8A-4147-A177-3AD203B41FA5}">
                      <a16:colId xmlns:a16="http://schemas.microsoft.com/office/drawing/2014/main" val="441751746"/>
                    </a:ext>
                  </a:extLst>
                </a:gridCol>
              </a:tblGrid>
              <a:tr h="46299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ja-JP" sz="1200" dirty="0">
                          <a:solidFill>
                            <a:schemeClr val="bg1"/>
                          </a:solidFill>
                          <a:latin typeface="Adobe Clean Han Normal" panose="020B0400000000000000" pitchFamily="34" charset="-128"/>
                          <a:ea typeface="Adobe Clean Han Normal" panose="020B0400000000000000" pitchFamily="34" charset="-128"/>
                        </a:rPr>
                        <a:t>アクション</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lvl="0" indent="0" algn="l">
                        <a:lnSpc>
                          <a:spcPct val="150000"/>
                        </a:lnSpc>
                        <a:buFont typeface="Arial" panose="020B0604020202020204" pitchFamily="34" charset="0"/>
                        <a:buNone/>
                      </a:pPr>
                      <a:r>
                        <a:rPr lang="ja-JP" sz="1350" b="0" dirty="0">
                          <a:solidFill>
                            <a:schemeClr val="tx1"/>
                          </a:solidFill>
                          <a:latin typeface="Adobe Clean Han Normal" panose="020B0400000000000000" pitchFamily="34" charset="-128"/>
                          <a:ea typeface="Adobe Clean Han Normal" panose="020B0400000000000000" pitchFamily="34" charset="-128"/>
                          <a:hlinkClick r:id="rId2"/>
                        </a:rPr>
                        <a:t>Admin Console</a:t>
                      </a:r>
                      <a:r>
                        <a:rPr lang="ja-JP" sz="1350" b="0" dirty="0">
                          <a:solidFill>
                            <a:schemeClr val="tx1"/>
                          </a:solidFill>
                          <a:latin typeface="Adobe Clean Han Normal" panose="020B0400000000000000" pitchFamily="34" charset="-128"/>
                          <a:ea typeface="Adobe Clean Han Normal" panose="020B0400000000000000" pitchFamily="34" charset="-128"/>
                        </a:rPr>
                        <a:t> にログインし、</a:t>
                      </a:r>
                      <a:r>
                        <a:rPr lang="ja-JP" sz="1350" b="1" dirty="0">
                          <a:solidFill>
                            <a:schemeClr val="tx1"/>
                          </a:solidFill>
                          <a:latin typeface="Adobe Clean Han Normal" panose="020B0400000000000000" pitchFamily="34" charset="-128"/>
                          <a:ea typeface="Adobe Clean Han Normal" panose="020B0400000000000000" pitchFamily="34" charset="-128"/>
                        </a:rPr>
                        <a:t>サポート</a:t>
                      </a:r>
                      <a:r>
                        <a:rPr lang="ja-JP" sz="1350" b="0" dirty="0">
                          <a:solidFill>
                            <a:schemeClr val="tx1"/>
                          </a:solidFill>
                          <a:latin typeface="Adobe Clean Han Normal" panose="020B0400000000000000" pitchFamily="34" charset="-128"/>
                          <a:ea typeface="Adobe Clean Han Normal" panose="020B0400000000000000" pitchFamily="34" charset="-128"/>
                        </a:rPr>
                        <a:t>／</a:t>
                      </a:r>
                      <a:r>
                        <a:rPr lang="ja-JP" sz="1350" b="1" dirty="0">
                          <a:solidFill>
                            <a:schemeClr val="tx1"/>
                          </a:solidFill>
                          <a:latin typeface="Adobe Clean Han Normal" panose="020B0400000000000000" pitchFamily="34" charset="-128"/>
                          <a:ea typeface="Adobe Clean Han Normal" panose="020B0400000000000000" pitchFamily="34" charset="-128"/>
                        </a:rPr>
                        <a:t>サポート概要</a:t>
                      </a:r>
                      <a:r>
                        <a:rPr lang="ja-JP" sz="1350" dirty="0">
                          <a:solidFill>
                            <a:schemeClr val="tx1"/>
                          </a:solidFill>
                          <a:latin typeface="Adobe Clean Han Normal" panose="020B0400000000000000" pitchFamily="34" charset="-128"/>
                          <a:ea typeface="Adobe Clean Han Normal" panose="020B0400000000000000" pitchFamily="34" charset="-128"/>
                        </a:rPr>
                        <a:t>を選択します。</a:t>
                      </a:r>
                      <a:r>
                        <a:rPr lang="ja-JP" sz="1350" b="1" dirty="0">
                          <a:solidFill>
                            <a:schemeClr val="tx1"/>
                          </a:solidFill>
                          <a:latin typeface="Adobe Clean Han Normal" panose="020B0400000000000000" pitchFamily="34" charset="-128"/>
                          <a:ea typeface="Adobe Clean Han Normal" panose="020B0400000000000000" pitchFamily="34" charset="-128"/>
                        </a:rPr>
                        <a:t> </a:t>
                      </a:r>
                    </a:p>
                    <a:p>
                      <a:pPr marL="285750" lvl="0" indent="-285750" algn="l">
                        <a:lnSpc>
                          <a:spcPct val="150000"/>
                        </a:lnSpc>
                        <a:buFont typeface="Arial" panose="020B0604020202020204" pitchFamily="34" charset="0"/>
                        <a:buChar char="•"/>
                      </a:pPr>
                      <a:r>
                        <a:rPr lang="ja-JP" sz="1350" dirty="0">
                          <a:solidFill>
                            <a:schemeClr val="tx1"/>
                          </a:solidFill>
                          <a:latin typeface="Adobe Clean Han Normal" panose="020B0400000000000000" pitchFamily="34" charset="-128"/>
                          <a:ea typeface="Adobe Clean Han Normal" panose="020B0400000000000000" pitchFamily="34" charset="-128"/>
                        </a:rPr>
                        <a:t>「</a:t>
                      </a:r>
                      <a:r>
                        <a:rPr lang="ja-JP" sz="1350" b="1" dirty="0">
                          <a:solidFill>
                            <a:schemeClr val="tx1"/>
                          </a:solidFill>
                          <a:latin typeface="Adobe Clean Han Normal" panose="020B0400000000000000" pitchFamily="34" charset="-128"/>
                          <a:ea typeface="Adobe Clean Han Normal" panose="020B0400000000000000" pitchFamily="34" charset="-128"/>
                        </a:rPr>
                        <a:t>ケースを作成</a:t>
                      </a:r>
                      <a:r>
                        <a:rPr lang="ja-JP" sz="1350" dirty="0">
                          <a:solidFill>
                            <a:schemeClr val="tx1"/>
                          </a:solidFill>
                          <a:latin typeface="Adobe Clean Han Normal" panose="020B0400000000000000" pitchFamily="34" charset="-128"/>
                          <a:ea typeface="Adobe Clean Han Normal" panose="020B0400000000000000" pitchFamily="34" charset="-128"/>
                        </a:rPr>
                        <a:t>」</a:t>
                      </a:r>
                      <a:r>
                        <a:rPr lang="ja-JP" sz="1350" b="0" dirty="0">
                          <a:solidFill>
                            <a:schemeClr val="tx1"/>
                          </a:solidFill>
                          <a:latin typeface="Adobe Clean Han Normal" panose="020B0400000000000000" pitchFamily="34" charset="-128"/>
                          <a:ea typeface="Adobe Clean Han Normal" panose="020B0400000000000000" pitchFamily="34" charset="-128"/>
                        </a:rPr>
                        <a:t>を選択します。</a:t>
                      </a:r>
                      <a:r>
                        <a:rPr lang="ja-JP" sz="1350" b="1" dirty="0">
                          <a:solidFill>
                            <a:schemeClr val="tx1"/>
                          </a:solidFill>
                          <a:latin typeface="Adobe Clean Han Normal" panose="020B0400000000000000" pitchFamily="34" charset="-128"/>
                          <a:ea typeface="Adobe Clean Han Normal" panose="020B0400000000000000" pitchFamily="34" charset="-128"/>
                        </a:rPr>
                        <a:t> </a:t>
                      </a:r>
                    </a:p>
                    <a:p>
                      <a:pPr marL="285750" lvl="0" indent="-285750" algn="l">
                        <a:lnSpc>
                          <a:spcPct val="150000"/>
                        </a:lnSpc>
                        <a:buFont typeface="Arial" panose="020B0604020202020204" pitchFamily="34" charset="0"/>
                        <a:buChar char="•"/>
                      </a:pPr>
                      <a:r>
                        <a:rPr lang="ja-JP" altLang="en-US" sz="1350" b="0" dirty="0">
                          <a:solidFill>
                            <a:schemeClr val="tx1"/>
                          </a:solidFill>
                          <a:latin typeface="Adobe Clean Han Normal" panose="020B0400000000000000" pitchFamily="34" charset="-128"/>
                          <a:ea typeface="Adobe Clean Han Normal" panose="020B0400000000000000" pitchFamily="34" charset="-128"/>
                        </a:rPr>
                        <a:t>問題のカテゴリを以下から選択します。</a:t>
                      </a:r>
                      <a:r>
                        <a:rPr lang="ja-JP" sz="1350" b="0" dirty="0">
                          <a:solidFill>
                            <a:schemeClr val="tx1"/>
                          </a:solidFill>
                          <a:latin typeface="Adobe Clean Han Normal" panose="020B0400000000000000" pitchFamily="34" charset="-128"/>
                          <a:ea typeface="Adobe Clean Han Normal" panose="020B0400000000000000" pitchFamily="34" charset="-128"/>
                        </a:rPr>
                        <a:t> </a:t>
                      </a:r>
                    </a:p>
                    <a:p>
                      <a:pPr marL="968375" lvl="1" indent="-285750">
                        <a:buSzPct val="85000"/>
                        <a:buFont typeface="Wingdings" pitchFamily="2" charset="2"/>
                        <a:buChar char="Ø"/>
                      </a:pPr>
                      <a:r>
                        <a:rPr lang="ja-JP" sz="1350" b="0" i="1" dirty="0">
                          <a:solidFill>
                            <a:schemeClr val="tx1"/>
                          </a:solidFill>
                          <a:latin typeface="Adobe Clean Han Normal" panose="020B0400000000000000" pitchFamily="34" charset="-128"/>
                          <a:ea typeface="Adobe Clean Han Normal" panose="020B0400000000000000" pitchFamily="34" charset="-128"/>
                        </a:rPr>
                        <a:t>ユーザーとライセンスの管理 </a:t>
                      </a:r>
                      <a:r>
                        <a:rPr lang="ja-JP" sz="1350" b="0" dirty="0">
                          <a:solidFill>
                            <a:schemeClr val="tx1"/>
                          </a:solidFill>
                          <a:latin typeface="Adobe Clean Han Normal" panose="020B0400000000000000" pitchFamily="34" charset="-128"/>
                          <a:ea typeface="Adobe Clean Han Normal" panose="020B0400000000000000" pitchFamily="34" charset="-128"/>
                        </a:rPr>
                        <a:t> </a:t>
                      </a:r>
                    </a:p>
                    <a:p>
                      <a:pPr marL="968375" lvl="1" indent="-285750">
                        <a:buSzPct val="85000"/>
                        <a:buFont typeface="Wingdings" pitchFamily="2" charset="2"/>
                        <a:buChar char="Ø"/>
                      </a:pPr>
                      <a:r>
                        <a:rPr lang="ja-JP" sz="1350" b="0" i="1" dirty="0">
                          <a:solidFill>
                            <a:schemeClr val="tx1"/>
                          </a:solidFill>
                          <a:latin typeface="Adobe Clean Han Normal" panose="020B0400000000000000" pitchFamily="34" charset="-128"/>
                          <a:ea typeface="Adobe Clean Han Normal" panose="020B0400000000000000" pitchFamily="34" charset="-128"/>
                        </a:rPr>
                        <a:t>Creative Cloud および Document Cloud の使用</a:t>
                      </a:r>
                    </a:p>
                    <a:p>
                      <a:pPr marL="968375" lvl="1" indent="-285750">
                        <a:buSzPct val="85000"/>
                        <a:buFont typeface="Wingdings" pitchFamily="2" charset="2"/>
                        <a:buChar char="Ø"/>
                      </a:pPr>
                      <a:r>
                        <a:rPr lang="ja-JP" sz="1350" b="1" i="1" dirty="0">
                          <a:solidFill>
                            <a:schemeClr val="tx1"/>
                          </a:solidFill>
                          <a:latin typeface="Adobe Clean Han Normal" panose="020B0400000000000000" pitchFamily="34" charset="-128"/>
                          <a:ea typeface="Adobe Clean Han Normal" panose="020B0400000000000000" pitchFamily="34" charset="-128"/>
                        </a:rPr>
                        <a:t>Experience Cloud の使用 </a:t>
                      </a:r>
                    </a:p>
                    <a:p>
                      <a:pPr marL="511175" indent="-285750">
                        <a:buFont typeface="Arial" panose="020B0604020202020204" pitchFamily="34" charset="0"/>
                        <a:buChar char="•"/>
                      </a:pPr>
                      <a:r>
                        <a:rPr lang="ja-JP" sz="1350" dirty="0">
                          <a:solidFill>
                            <a:schemeClr val="tx1"/>
                          </a:solidFill>
                          <a:latin typeface="Adobe Clean Han Normal" panose="020B0400000000000000" pitchFamily="34" charset="-128"/>
                          <a:ea typeface="Adobe Clean Han Normal" panose="020B0400000000000000" pitchFamily="34" charset="-128"/>
                        </a:rPr>
                        <a:t>「</a:t>
                      </a:r>
                      <a:r>
                        <a:rPr lang="ja-JP" sz="1350" b="1" dirty="0">
                          <a:solidFill>
                            <a:schemeClr val="tx1"/>
                          </a:solidFill>
                          <a:latin typeface="Adobe Clean Han Normal" panose="020B0400000000000000" pitchFamily="34" charset="-128"/>
                          <a:ea typeface="Adobe Clean Han Normal" panose="020B0400000000000000" pitchFamily="34" charset="-128"/>
                        </a:rPr>
                        <a:t>ケースを作成</a:t>
                      </a:r>
                      <a:r>
                        <a:rPr lang="ja-JP" sz="1350" dirty="0">
                          <a:solidFill>
                            <a:schemeClr val="tx1"/>
                          </a:solidFill>
                          <a:latin typeface="Adobe Clean Han Normal" panose="020B0400000000000000" pitchFamily="34" charset="-128"/>
                          <a:ea typeface="Adobe Clean Han Normal" panose="020B0400000000000000" pitchFamily="34" charset="-128"/>
                        </a:rPr>
                        <a:t>」</a:t>
                      </a:r>
                      <a:r>
                        <a:rPr lang="ja-JP" sz="1350" b="0" dirty="0">
                          <a:solidFill>
                            <a:schemeClr val="tx1"/>
                          </a:solidFill>
                          <a:latin typeface="Adobe Clean Han Normal" panose="020B0400000000000000" pitchFamily="34" charset="-128"/>
                          <a:ea typeface="Adobe Clean Han Normal" panose="020B0400000000000000" pitchFamily="34" charset="-128"/>
                        </a:rPr>
                        <a:t>を選択します。</a:t>
                      </a: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3301337"/>
                  </a:ext>
                </a:extLst>
              </a:tr>
            </a:tbl>
          </a:graphicData>
        </a:graphic>
      </p:graphicFrame>
      <p:pic>
        <p:nvPicPr>
          <p:cNvPr id="6" name="Picture 5">
            <a:extLst>
              <a:ext uri="{FF2B5EF4-FFF2-40B4-BE49-F238E27FC236}">
                <a16:creationId xmlns:a16="http://schemas.microsoft.com/office/drawing/2014/main" id="{69090F66-85F8-4419-AE40-F138742D01B7}"/>
              </a:ext>
            </a:extLst>
          </p:cNvPr>
          <p:cNvPicPr>
            <a:picLocks noChangeAspect="1"/>
          </p:cNvPicPr>
          <p:nvPr/>
        </p:nvPicPr>
        <p:blipFill>
          <a:blip r:embed="rId3"/>
          <a:stretch>
            <a:fillRect/>
          </a:stretch>
        </p:blipFill>
        <p:spPr>
          <a:xfrm>
            <a:off x="6702798" y="2573941"/>
            <a:ext cx="4451318" cy="1643564"/>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C0B6D25-5634-48BD-B0BF-D75E6ADFE791}"/>
              </a:ext>
            </a:extLst>
          </p:cNvPr>
          <p:cNvSpPr txBox="1"/>
          <p:nvPr/>
        </p:nvSpPr>
        <p:spPr>
          <a:xfrm>
            <a:off x="1661020" y="6523694"/>
            <a:ext cx="12192000" cy="246221"/>
          </a:xfrm>
          <a:prstGeom prst="rect">
            <a:avLst/>
          </a:prstGeom>
          <a:noFill/>
        </p:spPr>
        <p:txBody>
          <a:bodyPr wrap="square">
            <a:spAutoFit/>
          </a:bodyPr>
          <a:lstStyle/>
          <a:p>
            <a:pPr marL="225425"/>
            <a:r>
              <a:rPr lang="ja-JP" sz="1000" i="1" dirty="0">
                <a:latin typeface="Adobe Clean Han Light" panose="020B0300000000000000" pitchFamily="34" charset="-128"/>
                <a:ea typeface="Adobe Clean Han Light" panose="020B0300000000000000" pitchFamily="34" charset="-128"/>
              </a:rPr>
              <a:t>フォームが表示されたら、サポートが必要な製品の名前を指定してください。製品名の最初の数文字を入力すると、選択肢のリストが表示されます。 </a:t>
            </a:r>
          </a:p>
        </p:txBody>
      </p:sp>
      <p:pic>
        <p:nvPicPr>
          <p:cNvPr id="13" name="Picture 12">
            <a:extLst>
              <a:ext uri="{FF2B5EF4-FFF2-40B4-BE49-F238E27FC236}">
                <a16:creationId xmlns:a16="http://schemas.microsoft.com/office/drawing/2014/main" id="{714A1860-FF78-473C-8F34-A83736118E1E}"/>
              </a:ext>
            </a:extLst>
          </p:cNvPr>
          <p:cNvPicPr>
            <a:picLocks noChangeAspect="1"/>
          </p:cNvPicPr>
          <p:nvPr/>
        </p:nvPicPr>
        <p:blipFill>
          <a:blip r:embed="rId4"/>
          <a:stretch>
            <a:fillRect/>
          </a:stretch>
        </p:blipFill>
        <p:spPr>
          <a:xfrm>
            <a:off x="2184292" y="4040150"/>
            <a:ext cx="4150019" cy="2303152"/>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05D1DA21-14BE-438D-94A6-FB36CBC7082C}"/>
              </a:ext>
            </a:extLst>
          </p:cNvPr>
          <p:cNvSpPr txBox="1"/>
          <p:nvPr/>
        </p:nvSpPr>
        <p:spPr>
          <a:xfrm>
            <a:off x="6602187" y="5855757"/>
            <a:ext cx="4775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sz="1600" dirty="0">
                <a:latin typeface="Adobe Clean Han Light" panose="020B0300000000000000" pitchFamily="34" charset="-128"/>
                <a:ea typeface="Adobe Clean Han Light" panose="020B0300000000000000" pitchFamily="34" charset="-128"/>
                <a:cs typeface="Segoe UI"/>
              </a:rPr>
              <a:t>Admin Console でサポートケースを作成および管理する方法を説明した</a:t>
            </a:r>
            <a:r>
              <a:rPr lang="ja-JP" sz="1600" dirty="0">
                <a:solidFill>
                  <a:srgbClr val="5F5F5F"/>
                </a:solidFill>
                <a:latin typeface="Adobe Clean Han Light" panose="020B0300000000000000" pitchFamily="34" charset="-128"/>
                <a:ea typeface="Adobe Clean Han Light" panose="020B0300000000000000" pitchFamily="34" charset="-128"/>
                <a:cs typeface="Segoe UI"/>
                <a:hlinkClick r:id="rId5"/>
              </a:rPr>
              <a:t>ビデオ</a:t>
            </a:r>
            <a:r>
              <a:rPr lang="ja-JP" sz="1600" dirty="0">
                <a:latin typeface="Adobe Clean Han Light" panose="020B0300000000000000" pitchFamily="34" charset="-128"/>
                <a:ea typeface="Adobe Clean Han Light" panose="020B0300000000000000" pitchFamily="34" charset="-128"/>
                <a:cs typeface="Segoe UI"/>
              </a:rPr>
              <a:t>をご覧ください。</a:t>
            </a:r>
          </a:p>
        </p:txBody>
      </p:sp>
    </p:spTree>
    <p:extLst>
      <p:ext uri="{BB962C8B-B14F-4D97-AF65-F5344CB8AC3E}">
        <p14:creationId xmlns:p14="http://schemas.microsoft.com/office/powerpoint/2010/main" val="974178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2242-8F59-4A9A-A8DD-4C17EE0EB351}"/>
              </a:ext>
            </a:extLst>
          </p:cNvPr>
          <p:cNvSpPr>
            <a:spLocks noGrp="1"/>
          </p:cNvSpPr>
          <p:nvPr>
            <p:ph type="title"/>
          </p:nvPr>
        </p:nvSpPr>
        <p:spPr/>
        <p:txBody>
          <a:bodyPr/>
          <a:lstStyle/>
          <a:p>
            <a:r>
              <a:rPr lang="ja-JP" dirty="0">
                <a:ea typeface="Adobe Clean Han ExtraBold" panose="020B0800000000000000" pitchFamily="34" charset="-128"/>
              </a:rPr>
              <a:t>ケースの説明：Adobe Experience Manager、Adobe Experience Platform、Adobe Campaign</a:t>
            </a:r>
          </a:p>
        </p:txBody>
      </p:sp>
      <p:sp>
        <p:nvSpPr>
          <p:cNvPr id="3" name="Content Placeholder 2">
            <a:extLst>
              <a:ext uri="{FF2B5EF4-FFF2-40B4-BE49-F238E27FC236}">
                <a16:creationId xmlns:a16="http://schemas.microsoft.com/office/drawing/2014/main" id="{1BDB1D1D-B1AA-4A98-9537-035D494F033E}"/>
              </a:ext>
            </a:extLst>
          </p:cNvPr>
          <p:cNvSpPr>
            <a:spLocks noGrp="1"/>
          </p:cNvSpPr>
          <p:nvPr>
            <p:ph sz="quarter" idx="13"/>
          </p:nvPr>
        </p:nvSpPr>
        <p:spPr>
          <a:xfrm>
            <a:off x="283464" y="1303943"/>
            <a:ext cx="11521440" cy="466134"/>
          </a:xfrm>
        </p:spPr>
        <p:txBody>
          <a:bodyPr/>
          <a:lstStyle/>
          <a:p>
            <a:pPr marL="0" indent="0">
              <a:buNone/>
            </a:pPr>
            <a:r>
              <a:rPr lang="ja-JP" sz="1400" dirty="0">
                <a:latin typeface="Adobe Clean Han Normal" panose="020B0400000000000000" pitchFamily="34" charset="-128"/>
                <a:ea typeface="Adobe Clean Han Normal" panose="020B0400000000000000" pitchFamily="34" charset="-128"/>
              </a:rPr>
              <a:t>ケースフォームが表示されたら、以下の情報を参考にして、問題の詳細を報告してください。</a:t>
            </a:r>
          </a:p>
          <a:p>
            <a:endParaRPr lang="en-US" sz="1400" dirty="0">
              <a:latin typeface="Adobe Clean Han Normal" panose="020B0400000000000000" pitchFamily="34" charset="-128"/>
              <a:ea typeface="Adobe Clean Han Normal" panose="020B0400000000000000" pitchFamily="34" charset="-128"/>
            </a:endParaRPr>
          </a:p>
        </p:txBody>
      </p:sp>
      <p:graphicFrame>
        <p:nvGraphicFramePr>
          <p:cNvPr id="4" name="Table 3">
            <a:extLst>
              <a:ext uri="{FF2B5EF4-FFF2-40B4-BE49-F238E27FC236}">
                <a16:creationId xmlns:a16="http://schemas.microsoft.com/office/drawing/2014/main" id="{CA45059A-463B-4402-89E2-99CA1D839BD0}"/>
              </a:ext>
            </a:extLst>
          </p:cNvPr>
          <p:cNvGraphicFramePr>
            <a:graphicFrameLocks noGrp="1"/>
          </p:cNvGraphicFramePr>
          <p:nvPr>
            <p:extLst>
              <p:ext uri="{D42A27DB-BD31-4B8C-83A1-F6EECF244321}">
                <p14:modId xmlns:p14="http://schemas.microsoft.com/office/powerpoint/2010/main" val="2026431120"/>
              </p:ext>
            </p:extLst>
          </p:nvPr>
        </p:nvGraphicFramePr>
        <p:xfrm>
          <a:off x="213222" y="1637960"/>
          <a:ext cx="5782110" cy="4406528"/>
        </p:xfrm>
        <a:graphic>
          <a:graphicData uri="http://schemas.openxmlformats.org/drawingml/2006/table">
            <a:tbl>
              <a:tblPr firstRow="1" firstCol="1" bandRow="1"/>
              <a:tblGrid>
                <a:gridCol w="740212">
                  <a:extLst>
                    <a:ext uri="{9D8B030D-6E8A-4147-A177-3AD203B41FA5}">
                      <a16:colId xmlns:a16="http://schemas.microsoft.com/office/drawing/2014/main" val="921579654"/>
                    </a:ext>
                  </a:extLst>
                </a:gridCol>
                <a:gridCol w="5041898">
                  <a:extLst>
                    <a:ext uri="{9D8B030D-6E8A-4147-A177-3AD203B41FA5}">
                      <a16:colId xmlns:a16="http://schemas.microsoft.com/office/drawing/2014/main" val="2790224011"/>
                    </a:ext>
                  </a:extLst>
                </a:gridCol>
              </a:tblGrid>
              <a:tr h="209722">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ja-JP" sz="1200" b="1" u="none" strike="noStrike">
                          <a:solidFill>
                            <a:schemeClr val="bg1"/>
                          </a:solidFill>
                          <a:latin typeface="Adobe Clean Han Normal" panose="020B0400000000000000" pitchFamily="34" charset="-128"/>
                          <a:ea typeface="Adobe Clean Han Normal" panose="020B0400000000000000" pitchFamily="34" charset="-128"/>
                        </a:rPr>
                        <a:t>カテゴリ</a:t>
                      </a:r>
                    </a:p>
                  </a:txBody>
                  <a:tcPr marL="51102" marR="51102" marT="45991" marB="45991">
                    <a:lnL w="6350" cap="flat" cmpd="sng" algn="ctr">
                      <a:solidFill>
                        <a:sysClr val="windowText" lastClr="000000"/>
                      </a:solidFill>
                      <a:prstDash val="solid"/>
                      <a:miter lim="800000"/>
                    </a:lnL>
                    <a:lnR>
                      <a:noFill/>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ja-JP" sz="1200" b="1" u="none" strike="noStrike">
                          <a:solidFill>
                            <a:schemeClr val="bg1"/>
                          </a:solidFill>
                          <a:latin typeface="Adobe Clean Han Normal" panose="020B0400000000000000" pitchFamily="34" charset="-128"/>
                          <a:ea typeface="Adobe Clean Han Normal" panose="020B0400000000000000" pitchFamily="34" charset="-128"/>
                        </a:rPr>
                        <a:t>説明</a:t>
                      </a:r>
                    </a:p>
                  </a:txBody>
                  <a:tcPr marL="51102" marR="51102" marT="45991" marB="45991">
                    <a:lnL>
                      <a:noFill/>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628336074"/>
                  </a:ext>
                </a:extLst>
              </a:tr>
              <a:tr h="504067">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ja-JP" sz="1100" b="1" u="none" strike="noStrike" dirty="0">
                          <a:solidFill>
                            <a:srgbClr val="333333"/>
                          </a:solidFill>
                          <a:latin typeface="Adobe Clean Han Normal" panose="020B0400000000000000" pitchFamily="34" charset="-128"/>
                          <a:ea typeface="Adobe Clean Han Normal" panose="020B0400000000000000" pitchFamily="34" charset="-128"/>
                        </a:rPr>
                        <a:t>製品を</a:t>
                      </a:r>
                      <a:br>
                        <a:rPr lang="sk-SK" altLang="ja-JP" sz="1100" b="1" u="none" strike="noStrike" dirty="0">
                          <a:solidFill>
                            <a:srgbClr val="333333"/>
                          </a:solidFill>
                          <a:latin typeface="Adobe Clean Han Normal" panose="020B0400000000000000" pitchFamily="34" charset="-128"/>
                          <a:ea typeface="Adobe Clean Han Normal" panose="020B0400000000000000" pitchFamily="34" charset="-128"/>
                        </a:rPr>
                      </a:br>
                      <a:r>
                        <a:rPr lang="ja-JP" sz="1100" b="1" u="none" strike="noStrike" dirty="0">
                          <a:solidFill>
                            <a:srgbClr val="333333"/>
                          </a:solidFill>
                          <a:latin typeface="Adobe Clean Han Normal" panose="020B0400000000000000" pitchFamily="34" charset="-128"/>
                          <a:ea typeface="Adobe Clean Han Normal" panose="020B0400000000000000" pitchFamily="34" charset="-128"/>
                        </a:rPr>
                        <a:t>指定</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0"/>
                        </a:spcBef>
                        <a:spcAft>
                          <a:spcPts val="0"/>
                        </a:spcAft>
                      </a:pP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所定のフィールドで製品名を指定してください。製品名の最初の数文字を入力すると、選択肢のリストが表示されます。ユーザーやライセンスの管理のためにケースを作成した場合、このオプションは使用できません。</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768634257"/>
                  </a:ext>
                </a:extLst>
              </a:tr>
              <a:tr h="220064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ja-JP" sz="1100" b="1" u="none" strike="noStrike">
                          <a:solidFill>
                            <a:srgbClr val="333333"/>
                          </a:solidFill>
                          <a:latin typeface="Adobe Clean Han Normal" panose="020B0400000000000000" pitchFamily="34" charset="-128"/>
                          <a:ea typeface="Adobe Clean Han Normal" panose="020B0400000000000000" pitchFamily="34" charset="-128"/>
                        </a:rPr>
                        <a:t>問題の優先度を選択する</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問題が業務にどのくらい影響するかに応じて、問題の優先度を以下のように分類します。</a:t>
                      </a:r>
                    </a:p>
                    <a:p>
                      <a:pPr marL="740664" marR="0" indent="-283464" algn="l" fontAlgn="t">
                        <a:spcBef>
                          <a:spcPts val="450"/>
                        </a:spcBef>
                        <a:spcAft>
                          <a:spcPts val="450"/>
                        </a:spcAft>
                        <a:tabLst>
                          <a:tab pos="914400" algn="l"/>
                        </a:tabLst>
                      </a:pP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P4（</a:t>
                      </a:r>
                      <a:r>
                        <a:rPr lang="ja-JP" altLang="en-US" sz="1100" b="0" u="none" strike="noStrike" dirty="0">
                          <a:solidFill>
                            <a:srgbClr val="333333"/>
                          </a:solidFill>
                          <a:latin typeface="Adobe Clean Han Normal" panose="020B0400000000000000" pitchFamily="34" charset="-128"/>
                          <a:ea typeface="Adobe Clean Han Normal" panose="020B0400000000000000" pitchFamily="34" charset="-128"/>
                        </a:rPr>
                        <a:t>通常</a:t>
                      </a: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）：通常の業務に支障をきたすような中断がない場合に選択します。例）API や統合に関連する問題、インストールや設定に関する質問、機能強化のリクエスト、ドキュメントに対する質問など。</a:t>
                      </a:r>
                    </a:p>
                    <a:p>
                      <a:pPr marL="740664" marR="0" indent="-283464" algn="l" fontAlgn="t">
                        <a:spcBef>
                          <a:spcPts val="450"/>
                        </a:spcBef>
                        <a:spcAft>
                          <a:spcPts val="450"/>
                        </a:spcAft>
                        <a:tabLst>
                          <a:tab pos="914400" algn="l"/>
                        </a:tabLst>
                      </a:pP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P3（重要）：通常の業務が中断されるような場合に選択します。</a:t>
                      </a:r>
                      <a:br>
                        <a:rPr lang="sk-SK" altLang="ja-JP" sz="1100" b="0" u="none" strike="noStrike" dirty="0">
                          <a:solidFill>
                            <a:srgbClr val="333333"/>
                          </a:solidFill>
                          <a:latin typeface="Adobe Clean Han Normal" panose="020B0400000000000000" pitchFamily="34" charset="-128"/>
                          <a:ea typeface="Adobe Clean Han Normal" panose="020B0400000000000000" pitchFamily="34" charset="-128"/>
                        </a:rPr>
                      </a:b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例）ソフトウェアの不具合や不正な動作など。 </a:t>
                      </a:r>
                    </a:p>
                    <a:p>
                      <a:pPr marL="740664" marR="0" indent="-283464" algn="l" fontAlgn="t">
                        <a:spcBef>
                          <a:spcPts val="450"/>
                        </a:spcBef>
                        <a:spcAft>
                          <a:spcPts val="450"/>
                        </a:spcAft>
                        <a:tabLst>
                          <a:tab pos="914400" algn="l"/>
                        </a:tabLst>
                      </a:pP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P2（緊急）：通常の業務に重大な支障をきたすような中断が発生している場合に選択します。例）エンタープライズ規模でインストールに支障が出ている、大至急問題を解決しなければならない、財務上のリスクが生じているなど。 </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4276482437"/>
                  </a:ext>
                </a:extLst>
              </a:tr>
              <a:tr h="827029">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ja-JP" sz="1100" b="1" u="none" strike="noStrike">
                          <a:solidFill>
                            <a:srgbClr val="333333"/>
                          </a:solidFill>
                          <a:latin typeface="Adobe Clean Han Normal" panose="020B0400000000000000" pitchFamily="34" charset="-128"/>
                          <a:ea typeface="Adobe Clean Han Normal" panose="020B0400000000000000" pitchFamily="34" charset="-128"/>
                        </a:rPr>
                        <a:t>問題の影響範囲を選択する</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組織がどのくらいの規模で影響を受けるかに応じて、以下から 1 つ選択します。</a:t>
                      </a:r>
                    </a:p>
                    <a:p>
                      <a:pPr marL="740664" marR="0" indent="-283464" algn="l" fontAlgn="t">
                        <a:spcBef>
                          <a:spcPts val="450"/>
                        </a:spcBef>
                        <a:spcAft>
                          <a:spcPts val="450"/>
                        </a:spcAft>
                        <a:tabLst>
                          <a:tab pos="914400" algn="l"/>
                        </a:tabLst>
                      </a:pP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小：1～2 名のユーザーが影響を受ける</a:t>
                      </a:r>
                    </a:p>
                    <a:p>
                      <a:pPr marL="740664" marR="0" indent="-283464" algn="l" fontAlgn="t">
                        <a:spcBef>
                          <a:spcPts val="450"/>
                        </a:spcBef>
                        <a:spcAft>
                          <a:spcPts val="450"/>
                        </a:spcAft>
                        <a:tabLst>
                          <a:tab pos="914400" algn="l"/>
                        </a:tabLst>
                      </a:pP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中：特定のユーザーグループが影響を受ける</a:t>
                      </a:r>
                    </a:p>
                    <a:p>
                      <a:pPr marL="740664" marR="0" indent="-283464" algn="l" fontAlgn="t">
                        <a:spcBef>
                          <a:spcPts val="450"/>
                        </a:spcBef>
                        <a:spcAft>
                          <a:spcPts val="450"/>
                        </a:spcAft>
                        <a:tabLst>
                          <a:tab pos="914400" algn="l"/>
                        </a:tabLst>
                      </a:pP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大：ほとんどのユーザーが影響を受ける</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684122772"/>
                  </a:ext>
                </a:extLst>
              </a:tr>
            </a:tbl>
          </a:graphicData>
        </a:graphic>
      </p:graphicFrame>
      <p:graphicFrame>
        <p:nvGraphicFramePr>
          <p:cNvPr id="5" name="Table 4">
            <a:extLst>
              <a:ext uri="{FF2B5EF4-FFF2-40B4-BE49-F238E27FC236}">
                <a16:creationId xmlns:a16="http://schemas.microsoft.com/office/drawing/2014/main" id="{952B209B-C516-4945-B780-A19E22550CA1}"/>
              </a:ext>
            </a:extLst>
          </p:cNvPr>
          <p:cNvGraphicFramePr>
            <a:graphicFrameLocks noGrp="1"/>
          </p:cNvGraphicFramePr>
          <p:nvPr>
            <p:extLst>
              <p:ext uri="{D42A27DB-BD31-4B8C-83A1-F6EECF244321}">
                <p14:modId xmlns:p14="http://schemas.microsoft.com/office/powerpoint/2010/main" val="947576461"/>
              </p:ext>
            </p:extLst>
          </p:nvPr>
        </p:nvGraphicFramePr>
        <p:xfrm>
          <a:off x="6147732" y="1637960"/>
          <a:ext cx="5782110" cy="4480188"/>
        </p:xfrm>
        <a:graphic>
          <a:graphicData uri="http://schemas.openxmlformats.org/drawingml/2006/table">
            <a:tbl>
              <a:tblPr firstRow="1" firstCol="1" bandRow="1"/>
              <a:tblGrid>
                <a:gridCol w="793795">
                  <a:extLst>
                    <a:ext uri="{9D8B030D-6E8A-4147-A177-3AD203B41FA5}">
                      <a16:colId xmlns:a16="http://schemas.microsoft.com/office/drawing/2014/main" val="921579654"/>
                    </a:ext>
                  </a:extLst>
                </a:gridCol>
                <a:gridCol w="4988315">
                  <a:extLst>
                    <a:ext uri="{9D8B030D-6E8A-4147-A177-3AD203B41FA5}">
                      <a16:colId xmlns:a16="http://schemas.microsoft.com/office/drawing/2014/main" val="2790224011"/>
                    </a:ext>
                  </a:extLst>
                </a:gridCol>
              </a:tblGrid>
              <a:tr h="209722">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ja-JP" sz="1200" b="1" u="none" strike="noStrike">
                          <a:solidFill>
                            <a:schemeClr val="bg1"/>
                          </a:solidFill>
                          <a:latin typeface="Adobe Clean Han Normal" panose="020B0400000000000000" pitchFamily="34" charset="-128"/>
                          <a:ea typeface="Adobe Clean Han Normal" panose="020B0400000000000000" pitchFamily="34" charset="-128"/>
                        </a:rPr>
                        <a:t>カテゴリ</a:t>
                      </a:r>
                    </a:p>
                  </a:txBody>
                  <a:tcPr marL="51102" marR="51102" marT="45991" marB="45991">
                    <a:lnL w="6350" cap="flat" cmpd="sng" algn="ctr">
                      <a:solidFill>
                        <a:sysClr val="windowText" lastClr="000000"/>
                      </a:solidFill>
                      <a:prstDash val="solid"/>
                      <a:miter lim="800000"/>
                    </a:lnL>
                    <a:lnR>
                      <a:noFill/>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ja-JP" sz="1200" b="1" u="none" strike="noStrike">
                          <a:solidFill>
                            <a:schemeClr val="bg1"/>
                          </a:solidFill>
                          <a:latin typeface="Adobe Clean Han Normal" panose="020B0400000000000000" pitchFamily="34" charset="-128"/>
                          <a:ea typeface="Adobe Clean Han Normal" panose="020B0400000000000000" pitchFamily="34" charset="-128"/>
                        </a:rPr>
                        <a:t>説明</a:t>
                      </a:r>
                    </a:p>
                  </a:txBody>
                  <a:tcPr marL="51102" marR="51102" marT="45991" marB="45991">
                    <a:lnL>
                      <a:noFill/>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628336074"/>
                  </a:ext>
                </a:extLst>
              </a:tr>
              <a:tr h="1925374">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ja-JP" sz="1100" b="1" u="none" strike="noStrike">
                          <a:solidFill>
                            <a:srgbClr val="333333"/>
                          </a:solidFill>
                          <a:latin typeface="Adobe Clean Han Normal" panose="020B0400000000000000" pitchFamily="34" charset="-128"/>
                          <a:ea typeface="Adobe Clean Han Normal" panose="020B0400000000000000" pitchFamily="34" charset="-128"/>
                        </a:rPr>
                        <a:t>問題を要約する</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headEnd type="none" w="med" len="med"/>
                      <a:tailEnd type="none" w="med" len="med"/>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150"/>
                        </a:spcAft>
                      </a:pP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問題の要点を短くまとめます。何が起きたか、何が表示されたかを、端的に説明してください。 </a:t>
                      </a:r>
                    </a:p>
                    <a:p>
                      <a:pPr marL="0" marR="0" algn="l" fontAlgn="t">
                        <a:spcBef>
                          <a:spcPts val="300"/>
                        </a:spcBef>
                        <a:spcAft>
                          <a:spcPts val="300"/>
                        </a:spcAft>
                      </a:pP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要約の例：</a:t>
                      </a:r>
                    </a:p>
                    <a:p>
                      <a:pPr marL="463550" marR="0" indent="-6350" algn="l" fontAlgn="t">
                        <a:spcBef>
                          <a:spcPts val="450"/>
                        </a:spcBef>
                        <a:spcAft>
                          <a:spcPts val="50"/>
                        </a:spcAft>
                        <a:tabLst>
                          <a:tab pos="914400" algn="l"/>
                        </a:tabLst>
                      </a:pPr>
                      <a:r>
                        <a:rPr lang="ja-JP" sz="1000" b="0" u="none" strike="noStrike" dirty="0">
                          <a:solidFill>
                            <a:srgbClr val="333333"/>
                          </a:solidFill>
                          <a:latin typeface="Adobe Clean Han Normal" panose="020B0400000000000000" pitchFamily="34" charset="-128"/>
                          <a:ea typeface="Adobe Clean Han Normal" panose="020B0400000000000000" pitchFamily="34" charset="-128"/>
                        </a:rPr>
                        <a:t>Federated ID で「Could not process incoming SAML response」というエラーが表示された</a:t>
                      </a:r>
                    </a:p>
                    <a:p>
                      <a:pPr marL="463550" marR="0" indent="-6350" algn="l" fontAlgn="t">
                        <a:spcBef>
                          <a:spcPts val="450"/>
                        </a:spcBef>
                        <a:spcAft>
                          <a:spcPts val="50"/>
                        </a:spcAft>
                        <a:tabLst>
                          <a:tab pos="914400" algn="l"/>
                        </a:tabLst>
                      </a:pPr>
                      <a:r>
                        <a:rPr lang="ja-JP" sz="1000" b="0" u="none" strike="noStrike" dirty="0">
                          <a:solidFill>
                            <a:srgbClr val="333333"/>
                          </a:solidFill>
                          <a:latin typeface="Adobe Clean Han Normal" panose="020B0400000000000000" pitchFamily="34" charset="-128"/>
                          <a:ea typeface="Adobe Clean Han Normal" panose="020B0400000000000000" pitchFamily="34" charset="-128"/>
                        </a:rPr>
                        <a:t>サポートパネルに「Account not recognized」と表示された</a:t>
                      </a:r>
                    </a:p>
                    <a:p>
                      <a:pPr marL="463550" marR="0" indent="-6350" algn="l" fontAlgn="t">
                        <a:spcBef>
                          <a:spcPts val="450"/>
                        </a:spcBef>
                        <a:spcAft>
                          <a:spcPts val="50"/>
                        </a:spcAft>
                        <a:tabLst>
                          <a:tab pos="914400" algn="l"/>
                        </a:tabLst>
                      </a:pPr>
                      <a:r>
                        <a:rPr lang="ja-JP" sz="1000" b="0" u="none" strike="noStrike" dirty="0">
                          <a:solidFill>
                            <a:srgbClr val="333333"/>
                          </a:solidFill>
                          <a:latin typeface="Adobe Clean Han Normal" panose="020B0400000000000000" pitchFamily="34" charset="-128"/>
                          <a:ea typeface="Adobe Clean Han Normal" panose="020B0400000000000000" pitchFamily="34" charset="-128"/>
                        </a:rPr>
                        <a:t>ドメインクレームを検証しようとしたら、エラー 400 やその他のエラーが出た</a:t>
                      </a:r>
                    </a:p>
                    <a:p>
                      <a:pPr marL="463550" marR="0" indent="-6350" algn="l" fontAlgn="t">
                        <a:spcBef>
                          <a:spcPts val="450"/>
                        </a:spcBef>
                        <a:spcAft>
                          <a:spcPts val="50"/>
                        </a:spcAft>
                        <a:tabLst>
                          <a:tab pos="914400" algn="l"/>
                        </a:tabLst>
                      </a:pPr>
                      <a:r>
                        <a:rPr lang="ja-JP" sz="1000" b="0" u="none" strike="noStrike" dirty="0">
                          <a:solidFill>
                            <a:srgbClr val="333333"/>
                          </a:solidFill>
                          <a:latin typeface="Adobe Clean Han Normal" panose="020B0400000000000000" pitchFamily="34" charset="-128"/>
                          <a:ea typeface="Adobe Clean Han Normal" panose="020B0400000000000000" pitchFamily="34" charset="-128"/>
                        </a:rPr>
                        <a:t>ユーザー、グループ、または ID パネルが空白になっている</a:t>
                      </a:r>
                    </a:p>
                    <a:p>
                      <a:pPr marL="463550" marR="0" indent="-6350" algn="l" fontAlgn="t">
                        <a:spcBef>
                          <a:spcPts val="450"/>
                        </a:spcBef>
                        <a:spcAft>
                          <a:spcPts val="50"/>
                        </a:spcAft>
                        <a:tabLst>
                          <a:tab pos="914400" algn="l"/>
                        </a:tabLst>
                      </a:pPr>
                      <a:r>
                        <a:rPr lang="ja-JP" sz="1000" b="0" u="none" strike="noStrike" dirty="0">
                          <a:solidFill>
                            <a:srgbClr val="333333"/>
                          </a:solidFill>
                          <a:latin typeface="Adobe Clean Han Normal" panose="020B0400000000000000" pitchFamily="34" charset="-128"/>
                          <a:ea typeface="Adobe Clean Han Normal" panose="020B0400000000000000" pitchFamily="34" charset="-128"/>
                        </a:rPr>
                        <a:t>ドメインクレームが Enterprise ID から Federated ID（またはその逆）に変更された</a:t>
                      </a:r>
                    </a:p>
                    <a:p>
                      <a:pPr marL="463550" marR="0" indent="-6350" algn="l" fontAlgn="t">
                        <a:spcBef>
                          <a:spcPts val="450"/>
                        </a:spcBef>
                        <a:spcAft>
                          <a:spcPts val="50"/>
                        </a:spcAft>
                        <a:tabLst>
                          <a:tab pos="914400" algn="l"/>
                        </a:tabLst>
                      </a:pPr>
                      <a:r>
                        <a:rPr lang="ja-JP" sz="1000" b="0" u="none" strike="noStrike" dirty="0">
                          <a:solidFill>
                            <a:srgbClr val="333333"/>
                          </a:solidFill>
                          <a:latin typeface="Adobe Clean Han Normal" panose="020B0400000000000000" pitchFamily="34" charset="-128"/>
                          <a:ea typeface="Adobe Clean Han Normal" panose="020B0400000000000000" pitchFamily="34" charset="-128"/>
                        </a:rPr>
                        <a:t>「An invitation with this code was not found」というエラーを受け取った</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headEnd type="none" w="med" len="med"/>
                      <a:tailEnd type="none" w="med" len="med"/>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262695814"/>
                  </a:ext>
                </a:extLst>
              </a:tr>
              <a:tr h="504067">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ja-JP" sz="1100" b="1" u="none" strike="noStrike">
                          <a:solidFill>
                            <a:srgbClr val="333333"/>
                          </a:solidFill>
                          <a:latin typeface="Adobe Clean Han Normal" panose="020B0400000000000000" pitchFamily="34" charset="-128"/>
                          <a:ea typeface="Adobe Clean Han Normal" panose="020B0400000000000000" pitchFamily="34" charset="-128"/>
                        </a:rPr>
                        <a:t>発生している問題の詳細を説明する</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問題が発生したワークフローや、問題を再現するための手順を含めて、問題を詳細に説明し、質問を具体的に記述します。問題が最初に発生した時期やタイミングについても、詳しく記述してください。</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58182946"/>
                  </a:ext>
                </a:extLst>
              </a:tr>
              <a:tr h="40595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ja-JP" sz="1100" b="1" u="none" strike="noStrike" dirty="0">
                          <a:solidFill>
                            <a:srgbClr val="333333"/>
                          </a:solidFill>
                          <a:latin typeface="Adobe Clean Han Normal" panose="020B0400000000000000" pitchFamily="34" charset="-128"/>
                          <a:ea typeface="Adobe Clean Han Normal" panose="020B0400000000000000" pitchFamily="34" charset="-128"/>
                        </a:rPr>
                        <a:t>スクリーンショットまたはファイルを添付</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添付できるファイルのサイズは 20MB 未満です。エラーが発生した画面のスクリーンショットなどを添付してください。実行ファイルや DLL ファイルは添付できません。</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954593553"/>
                  </a:ext>
                </a:extLst>
              </a:tr>
            </a:tbl>
          </a:graphicData>
        </a:graphic>
      </p:graphicFrame>
      <p:sp>
        <p:nvSpPr>
          <p:cNvPr id="6" name="TextBox 5">
            <a:extLst>
              <a:ext uri="{FF2B5EF4-FFF2-40B4-BE49-F238E27FC236}">
                <a16:creationId xmlns:a16="http://schemas.microsoft.com/office/drawing/2014/main" id="{E6A32305-4C9F-4210-8001-C9F427594816}"/>
              </a:ext>
            </a:extLst>
          </p:cNvPr>
          <p:cNvSpPr txBox="1"/>
          <p:nvPr/>
        </p:nvSpPr>
        <p:spPr>
          <a:xfrm>
            <a:off x="1339403" y="6381485"/>
            <a:ext cx="6460423" cy="246221"/>
          </a:xfrm>
          <a:prstGeom prst="rect">
            <a:avLst/>
          </a:prstGeom>
          <a:noFill/>
        </p:spPr>
        <p:txBody>
          <a:bodyPr wrap="none" rtlCol="0">
            <a:spAutoFit/>
          </a:bodyPr>
          <a:lstStyle/>
          <a:p>
            <a:r>
              <a:rPr lang="ja-JP" sz="1000" i="1" dirty="0">
                <a:latin typeface="Adobe Clean Han Normal" panose="020B0400000000000000" pitchFamily="34" charset="-128"/>
                <a:ea typeface="Adobe Clean Han Normal" panose="020B0400000000000000" pitchFamily="34" charset="-128"/>
              </a:rPr>
              <a:t>注意：P1（深刻）の問題は、アドビカスタマーサポートにお電話ください。電話番号のリストは</a:t>
            </a:r>
            <a:r>
              <a:rPr lang="ja-JP" sz="1000" i="1" dirty="0">
                <a:latin typeface="Adobe Clean Han Normal" panose="020B0400000000000000" pitchFamily="34" charset="-128"/>
                <a:ea typeface="Adobe Clean Han Normal" panose="020B0400000000000000" pitchFamily="34" charset="-128"/>
                <a:hlinkClick r:id="rId2" action="ppaction://hlinksldjump"/>
              </a:rPr>
              <a:t>こちら</a:t>
            </a:r>
            <a:r>
              <a:rPr lang="ja-JP" sz="1000" i="1" dirty="0">
                <a:latin typeface="Adobe Clean Han Normal" panose="020B0400000000000000" pitchFamily="34" charset="-128"/>
                <a:ea typeface="Adobe Clean Han Normal" panose="020B0400000000000000" pitchFamily="34" charset="-128"/>
              </a:rPr>
              <a:t>です。</a:t>
            </a:r>
          </a:p>
        </p:txBody>
      </p:sp>
    </p:spTree>
    <p:extLst>
      <p:ext uri="{BB962C8B-B14F-4D97-AF65-F5344CB8AC3E}">
        <p14:creationId xmlns:p14="http://schemas.microsoft.com/office/powerpoint/2010/main" val="1327205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ja-JP" dirty="0">
                <a:ea typeface="Adobe Clean Han ExtraBold" panose="020B0800000000000000" pitchFamily="34" charset="-128"/>
              </a:rPr>
              <a:t>サポートケースの作成：Adobe Analytics、Adobe Audience Manager、Adobe Target</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ja-JP" sz="1400" dirty="0">
                <a:latin typeface="Adobe Clean Han Normal" panose="020B0400000000000000" pitchFamily="34" charset="-128"/>
                <a:ea typeface="Adobe Clean Han Normal" panose="020B0400000000000000" pitchFamily="34" charset="-128"/>
              </a:rPr>
              <a:t>以下の手順に従って、Experience League ポータルでサポートケースを作成できます。対象のソリューションは以下のとおりです。 </a:t>
            </a:r>
          </a:p>
          <a:p>
            <a:pPr marL="171450" indent="-171450">
              <a:lnSpc>
                <a:spcPct val="100000"/>
              </a:lnSpc>
              <a:spcBef>
                <a:spcPts val="0"/>
              </a:spcBef>
              <a:buFont typeface="Arial" panose="020B0604020202020204" pitchFamily="34" charset="0"/>
              <a:buChar char="•"/>
            </a:pPr>
            <a:r>
              <a:rPr lang="ja-JP" sz="1400" b="1" dirty="0">
                <a:latin typeface="Adobe Clean Han Normal" panose="020B0400000000000000" pitchFamily="34" charset="-128"/>
                <a:ea typeface="Adobe Clean Han Normal" panose="020B0400000000000000" pitchFamily="34" charset="-128"/>
              </a:rPr>
              <a:t>Adobe Analytics </a:t>
            </a:r>
          </a:p>
          <a:p>
            <a:pPr marL="171450" indent="-171450">
              <a:lnSpc>
                <a:spcPct val="100000"/>
              </a:lnSpc>
              <a:spcBef>
                <a:spcPts val="0"/>
              </a:spcBef>
              <a:buFont typeface="Arial" panose="020B0604020202020204" pitchFamily="34" charset="0"/>
              <a:buChar char="•"/>
            </a:pPr>
            <a:r>
              <a:rPr lang="ja-JP" sz="1400" b="1" dirty="0">
                <a:latin typeface="Adobe Clean Han Normal" panose="020B0400000000000000" pitchFamily="34" charset="-128"/>
                <a:ea typeface="Adobe Clean Han Normal" panose="020B0400000000000000" pitchFamily="34" charset="-128"/>
              </a:rPr>
              <a:t>Adobe Audience Manager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4249524223"/>
              </p:ext>
            </p:extLst>
          </p:nvPr>
        </p:nvGraphicFramePr>
        <p:xfrm>
          <a:off x="310896" y="2355750"/>
          <a:ext cx="11494008" cy="4414166"/>
        </p:xfrm>
        <a:graphic>
          <a:graphicData uri="http://schemas.openxmlformats.org/drawingml/2006/table">
            <a:tbl>
              <a:tblPr firstRow="1" bandRow="1"/>
              <a:tblGrid>
                <a:gridCol w="1349133">
                  <a:extLst>
                    <a:ext uri="{9D8B030D-6E8A-4147-A177-3AD203B41FA5}">
                      <a16:colId xmlns:a16="http://schemas.microsoft.com/office/drawing/2014/main" val="888503124"/>
                    </a:ext>
                  </a:extLst>
                </a:gridCol>
                <a:gridCol w="10144875">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ja-JP" sz="1200" dirty="0">
                          <a:solidFill>
                            <a:schemeClr val="bg1"/>
                          </a:solidFill>
                          <a:latin typeface="Adobe Clean Han Normal" panose="020B0400000000000000" pitchFamily="34" charset="-128"/>
                          <a:ea typeface="Adobe Clean Han Normal" panose="020B0400000000000000" pitchFamily="34" charset="-128"/>
                        </a:rPr>
                        <a:t>アクション</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ja-JP" sz="1350" b="0" i="0" u="sng" strike="noStrike" dirty="0">
                          <a:solidFill>
                            <a:schemeClr val="tx1"/>
                          </a:solidFill>
                          <a:latin typeface="Adobe Clean Han Normal" panose="020B0400000000000000" pitchFamily="34" charset="-128"/>
                          <a:ea typeface="Adobe Clean Han Normal" panose="020B0400000000000000" pitchFamily="34" charset="-128"/>
                          <a:cs typeface="+mn-cs"/>
                          <a:hlinkClick r:id="rId2">
                            <a:extLst>
                              <a:ext uri="{A12FA001-AC4F-418D-AE19-62706E023703}">
                                <ahyp:hlinkClr xmlns:ahyp="http://schemas.microsoft.com/office/drawing/2018/hyperlinkcolor" val="tx"/>
                              </a:ext>
                            </a:extLst>
                          </a:hlinkClick>
                        </a:rPr>
                        <a:t>Experience League チケット申請サイト</a:t>
                      </a:r>
                      <a:r>
                        <a:rPr lang="ja-JP" sz="1350" b="0" dirty="0">
                          <a:solidFill>
                            <a:schemeClr val="tx1"/>
                          </a:solidFill>
                          <a:latin typeface="Adobe Clean Han Normal" panose="020B0400000000000000" pitchFamily="34" charset="-128"/>
                          <a:ea typeface="Adobe Clean Han Normal" panose="020B0400000000000000" pitchFamily="34" charset="-128"/>
                          <a:cs typeface="+mn-cs"/>
                        </a:rPr>
                        <a:t>に移動します。</a:t>
                      </a:r>
                      <a:r>
                        <a:rPr lang="ja-JP" sz="1350" b="0" i="0" dirty="0">
                          <a:solidFill>
                            <a:schemeClr val="tx1"/>
                          </a:solidFill>
                          <a:latin typeface="Adobe Clean Han Normal" panose="020B0400000000000000" pitchFamily="34" charset="-128"/>
                          <a:ea typeface="Adobe Clean Han Normal" panose="020B0400000000000000" pitchFamily="34" charset="-128"/>
                          <a:cs typeface="+mn-cs"/>
                        </a:rPr>
                        <a:t> </a:t>
                      </a:r>
                    </a:p>
                    <a:p>
                      <a:pPr marL="171450" indent="-171450" fontAlgn="base">
                        <a:buFont typeface="Arial" panose="020B0604020202020204" pitchFamily="34" charset="0"/>
                        <a:buChar char="•"/>
                      </a:pPr>
                      <a:r>
                        <a:rPr lang="ja-JP" sz="1350" b="0" i="0" dirty="0">
                          <a:solidFill>
                            <a:schemeClr val="tx1"/>
                          </a:solidFill>
                          <a:latin typeface="Adobe Clean Han Normal" panose="020B0400000000000000" pitchFamily="34" charset="-128"/>
                          <a:ea typeface="Adobe Clean Han Normal" panose="020B0400000000000000" pitchFamily="34" charset="-128"/>
                          <a:cs typeface="+mn-cs"/>
                        </a:rPr>
                        <a:t>サポートが必要なソリューションを左のタブから選択します。</a:t>
                      </a:r>
                    </a:p>
                    <a:p>
                      <a:pPr marL="0" indent="0" algn="l" rtl="0" fontAlgn="base">
                        <a:buFont typeface="Arial" panose="020B0604020202020204" pitchFamily="34" charset="0"/>
                        <a:buNone/>
                      </a:pPr>
                      <a:endParaRPr lang="en-US" sz="1350" b="0" dirty="0">
                        <a:solidFill>
                          <a:schemeClr val="tx1"/>
                        </a:solidFill>
                        <a:latin typeface="Adobe Clean Han Light" panose="020B0300000000000000" pitchFamily="34" charset="-128"/>
                      </a:endParaRPr>
                    </a:p>
                    <a:p>
                      <a:pPr marL="0" indent="0" fontAlgn="base">
                        <a:buFont typeface="Arial" panose="020B0604020202020204" pitchFamily="34" charset="0"/>
                        <a:buNone/>
                      </a:pPr>
                      <a:r>
                        <a:rPr lang="ja-JP" sz="1350" b="0" dirty="0">
                          <a:solidFill>
                            <a:schemeClr val="tx1"/>
                          </a:solidFill>
                          <a:latin typeface="Adobe Clean Han Light" panose="020B0300000000000000" pitchFamily="34" charset="-128"/>
                          <a:ea typeface="Adobe Clean Han Light" panose="020B0300000000000000" pitchFamily="34" charset="-128"/>
                        </a:rPr>
                        <a:t>以下の情報をフォームに入力します。</a:t>
                      </a:r>
                    </a:p>
                    <a:p>
                      <a:pPr marL="285750" indent="-285750" fontAlgn="base">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質問や問題の件名</a:t>
                      </a:r>
                    </a:p>
                    <a:p>
                      <a:pPr marL="285750" indent="-285750" fontAlgn="base">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申請者の氏名</a:t>
                      </a:r>
                    </a:p>
                    <a:p>
                      <a:pPr marL="285750" indent="-285750" fontAlgn="base">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申請者のメールアドレス</a:t>
                      </a:r>
                    </a:p>
                    <a:p>
                      <a:pPr marL="285750" indent="-285750" fontAlgn="base">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申請者の会社名</a:t>
                      </a:r>
                    </a:p>
                    <a:p>
                      <a:pPr marL="285750" indent="-285750" fontAlgn="base">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優先度</a:t>
                      </a:r>
                    </a:p>
                    <a:p>
                      <a:pPr marL="742950" lvl="1" indent="-285750" fontAlgn="base">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P1：電話によるサポートが必要</a:t>
                      </a:r>
                    </a:p>
                    <a:p>
                      <a:pPr marL="742950" lvl="1" indent="-285750" fontAlgn="base">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P2：緊急</a:t>
                      </a:r>
                    </a:p>
                    <a:p>
                      <a:pPr marL="742950" lvl="1" indent="-285750" fontAlgn="base">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P3：重要</a:t>
                      </a:r>
                    </a:p>
                    <a:p>
                      <a:pPr marL="742950" lvl="1" indent="-285750" fontAlgn="base">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P4：不急の質問</a:t>
                      </a:r>
                    </a:p>
                    <a:p>
                      <a:pPr marL="285750" indent="-285750" fontAlgn="base">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質問や問題の詳細</a:t>
                      </a:r>
                    </a:p>
                    <a:p>
                      <a:pPr marL="0" indent="0" algn="l" rtl="0" fontAlgn="base">
                        <a:buFont typeface="Arial" panose="020B0604020202020204" pitchFamily="34" charset="0"/>
                        <a:buNone/>
                      </a:pPr>
                      <a:endParaRPr lang="en-US" sz="1350" b="0" dirty="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pic>
        <p:nvPicPr>
          <p:cNvPr id="6" name="Picture 5">
            <a:extLst>
              <a:ext uri="{FF2B5EF4-FFF2-40B4-BE49-F238E27FC236}">
                <a16:creationId xmlns:a16="http://schemas.microsoft.com/office/drawing/2014/main" id="{BA4ED11A-A921-42F3-A58B-F6D4FCF82B88}"/>
              </a:ext>
            </a:extLst>
          </p:cNvPr>
          <p:cNvPicPr>
            <a:picLocks noChangeAspect="1"/>
          </p:cNvPicPr>
          <p:nvPr/>
        </p:nvPicPr>
        <p:blipFill>
          <a:blip r:embed="rId3"/>
          <a:stretch>
            <a:fillRect/>
          </a:stretch>
        </p:blipFill>
        <p:spPr>
          <a:xfrm>
            <a:off x="6096000" y="2818424"/>
            <a:ext cx="5594332" cy="3510965"/>
          </a:xfrm>
          <a:prstGeom prst="rect">
            <a:avLst/>
          </a:prstGeom>
        </p:spPr>
      </p:pic>
      <p:sp>
        <p:nvSpPr>
          <p:cNvPr id="8" name="TextBox 7">
            <a:extLst>
              <a:ext uri="{FF2B5EF4-FFF2-40B4-BE49-F238E27FC236}">
                <a16:creationId xmlns:a16="http://schemas.microsoft.com/office/drawing/2014/main" id="{A3707CF2-B7AB-47FB-82D3-BAEA1BA17DD4}"/>
              </a:ext>
            </a:extLst>
          </p:cNvPr>
          <p:cNvSpPr txBox="1"/>
          <p:nvPr/>
        </p:nvSpPr>
        <p:spPr>
          <a:xfrm>
            <a:off x="1473311" y="6369806"/>
            <a:ext cx="9758796" cy="400110"/>
          </a:xfrm>
          <a:prstGeom prst="rect">
            <a:avLst/>
          </a:prstGeom>
          <a:noFill/>
        </p:spPr>
        <p:txBody>
          <a:bodyPr wrap="square">
            <a:spAutoFit/>
          </a:bodyPr>
          <a:lstStyle/>
          <a:p>
            <a:pPr marL="225425">
              <a:lnSpc>
                <a:spcPct val="100000"/>
              </a:lnSpc>
            </a:pPr>
            <a:r>
              <a:rPr lang="ja-JP" sz="1000" i="1" dirty="0">
                <a:latin typeface="Adobe Clean Han Normal" panose="020B0400000000000000" pitchFamily="34" charset="-128"/>
                <a:ea typeface="Adobe Clean Han Normal" panose="020B0400000000000000" pitchFamily="34" charset="-128"/>
              </a:rPr>
              <a:t>申請者のメールアドレスがサポート対象ユーザーとして登録されていれば、自動生成の確認メールが届きます。サービスデスクのエンジニアにチケットがアサインされると、エンジニアからメールが届きます。 </a:t>
            </a:r>
          </a:p>
        </p:txBody>
      </p:sp>
      <p:sp>
        <p:nvSpPr>
          <p:cNvPr id="10" name="TextBox 9">
            <a:extLst>
              <a:ext uri="{FF2B5EF4-FFF2-40B4-BE49-F238E27FC236}">
                <a16:creationId xmlns:a16="http://schemas.microsoft.com/office/drawing/2014/main" id="{60331A0F-54CF-4492-BFEE-B2C8B0B72D3D}"/>
              </a:ext>
            </a:extLst>
          </p:cNvPr>
          <p:cNvSpPr txBox="1"/>
          <p:nvPr/>
        </p:nvSpPr>
        <p:spPr>
          <a:xfrm>
            <a:off x="2686574" y="1614814"/>
            <a:ext cx="6094602" cy="523220"/>
          </a:xfrm>
          <a:prstGeom prst="rect">
            <a:avLst/>
          </a:prstGeom>
          <a:noFill/>
        </p:spPr>
        <p:txBody>
          <a:bodyPr wrap="square">
            <a:spAutoFit/>
          </a:bodyPr>
          <a:lstStyle/>
          <a:p>
            <a:pPr marL="171450" indent="-171450">
              <a:lnSpc>
                <a:spcPct val="100000"/>
              </a:lnSpc>
              <a:spcBef>
                <a:spcPts val="0"/>
              </a:spcBef>
              <a:buFont typeface="Arial" panose="020B0604020202020204" pitchFamily="34" charset="0"/>
              <a:buChar char="•"/>
            </a:pPr>
            <a:r>
              <a:rPr lang="ja-JP" sz="1400" b="1">
                <a:latin typeface="Adobe Clean Han Normal" panose="020B0400000000000000" pitchFamily="34" charset="-128"/>
                <a:ea typeface="Adobe Clean Han Normal" panose="020B0400000000000000" pitchFamily="34" charset="-128"/>
              </a:rPr>
              <a:t>Adobe Target</a:t>
            </a:r>
          </a:p>
          <a:p>
            <a:pPr marL="171450" indent="-171450">
              <a:lnSpc>
                <a:spcPct val="100000"/>
              </a:lnSpc>
              <a:spcBef>
                <a:spcPts val="0"/>
              </a:spcBef>
              <a:buFont typeface="Arial" panose="020B0604020202020204" pitchFamily="34" charset="0"/>
              <a:buChar char="•"/>
            </a:pPr>
            <a:r>
              <a:rPr lang="ja-JP" sz="1400" b="1">
                <a:latin typeface="Adobe Clean Han Normal" panose="020B0400000000000000" pitchFamily="34" charset="-128"/>
                <a:ea typeface="Adobe Clean Han Normal" panose="020B0400000000000000" pitchFamily="34" charset="-128"/>
              </a:rPr>
              <a:t>Adobe Social</a:t>
            </a:r>
          </a:p>
        </p:txBody>
      </p:sp>
    </p:spTree>
    <p:extLst>
      <p:ext uri="{BB962C8B-B14F-4D97-AF65-F5344CB8AC3E}">
        <p14:creationId xmlns:p14="http://schemas.microsoft.com/office/powerpoint/2010/main" val="993850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ja-JP" dirty="0">
                <a:ea typeface="Adobe Clean Han ExtraBold" panose="020B0800000000000000" pitchFamily="34" charset="-128"/>
              </a:rPr>
              <a:t>サポートケースの作成：Adobe Primetime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ja-JP" sz="1400" dirty="0">
                <a:latin typeface="Adobe Clean Han Normal" panose="020B0400000000000000" pitchFamily="34" charset="-128"/>
                <a:ea typeface="Adobe Clean Han Normal" panose="020B0400000000000000" pitchFamily="34" charset="-128"/>
              </a:rPr>
              <a:t>以下の手順に従って、Experience League ポータルでサポートケースを作成できます。対象のソリューションは以下のとおりです。 </a:t>
            </a:r>
          </a:p>
          <a:p>
            <a:pPr marL="171450" indent="-171450">
              <a:lnSpc>
                <a:spcPct val="100000"/>
              </a:lnSpc>
              <a:spcBef>
                <a:spcPts val="0"/>
              </a:spcBef>
              <a:buFont typeface="Arial" panose="020B0604020202020204" pitchFamily="34" charset="0"/>
              <a:buChar char="•"/>
            </a:pPr>
            <a:r>
              <a:rPr lang="ja-JP" sz="1400" b="1" dirty="0">
                <a:latin typeface="Adobe Clean Han Normal" panose="020B0400000000000000" pitchFamily="34" charset="-128"/>
                <a:ea typeface="Adobe Clean Han Normal" panose="020B0400000000000000" pitchFamily="34" charset="-128"/>
              </a:rPr>
              <a:t>Adobe Primetime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3657746075"/>
              </p:ext>
            </p:extLst>
          </p:nvPr>
        </p:nvGraphicFramePr>
        <p:xfrm>
          <a:off x="637563" y="2187970"/>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ja-JP" sz="1200" dirty="0">
                          <a:solidFill>
                            <a:schemeClr val="bg1"/>
                          </a:solidFill>
                          <a:latin typeface="Adobe Clean Han Normal" panose="020B0400000000000000" pitchFamily="34" charset="-128"/>
                          <a:ea typeface="Adobe Clean Han Normal" panose="020B0400000000000000" pitchFamily="34" charset="-128"/>
                        </a:rPr>
                        <a:t>アクション</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ja-JP" sz="1350" b="0" i="0" u="sng" strike="noStrike" dirty="0">
                          <a:solidFill>
                            <a:schemeClr val="tx1"/>
                          </a:solidFill>
                          <a:latin typeface="Adobe Clean Han Normal" panose="020B0400000000000000" pitchFamily="34" charset="-128"/>
                          <a:ea typeface="Adobe Clean Han Normal" panose="020B0400000000000000" pitchFamily="34" charset="-128"/>
                          <a:cs typeface="+mn-cs"/>
                          <a:hlinkClick r:id="rId2">
                            <a:extLst>
                              <a:ext uri="{A12FA001-AC4F-418D-AE19-62706E023703}">
                                <ahyp:hlinkClr xmlns:ahyp="http://schemas.microsoft.com/office/drawing/2018/hyperlinkcolor" val="tx"/>
                              </a:ext>
                            </a:extLst>
                          </a:hlinkClick>
                        </a:rPr>
                        <a:t>Experience League チケット申請サイト</a:t>
                      </a:r>
                      <a:r>
                        <a:rPr lang="ja-JP" sz="1350" b="0" dirty="0">
                          <a:solidFill>
                            <a:schemeClr val="tx1"/>
                          </a:solidFill>
                          <a:latin typeface="Adobe Clean Han Normal" panose="020B0400000000000000" pitchFamily="34" charset="-128"/>
                          <a:ea typeface="Adobe Clean Han Normal" panose="020B0400000000000000" pitchFamily="34" charset="-128"/>
                          <a:cs typeface="+mn-cs"/>
                        </a:rPr>
                        <a:t>に移動します。</a:t>
                      </a:r>
                      <a:r>
                        <a:rPr lang="ja-JP" sz="1350" b="0" i="0" dirty="0">
                          <a:solidFill>
                            <a:schemeClr val="tx1"/>
                          </a:solidFill>
                          <a:latin typeface="Adobe Clean Han Normal" panose="020B0400000000000000" pitchFamily="34" charset="-128"/>
                          <a:ea typeface="Adobe Clean Han Normal" panose="020B0400000000000000" pitchFamily="34" charset="-128"/>
                          <a:cs typeface="+mn-cs"/>
                        </a:rPr>
                        <a:t> </a:t>
                      </a:r>
                    </a:p>
                    <a:p>
                      <a:pPr marL="171450" indent="-171450" fontAlgn="base">
                        <a:buFont typeface="Arial" panose="020B0604020202020204" pitchFamily="34" charset="0"/>
                        <a:buChar char="•"/>
                      </a:pPr>
                      <a:r>
                        <a:rPr lang="ja-JP" sz="1350" b="0" i="0" dirty="0">
                          <a:solidFill>
                            <a:schemeClr val="tx1"/>
                          </a:solidFill>
                          <a:latin typeface="Adobe Clean Han Normal" panose="020B0400000000000000" pitchFamily="34" charset="-128"/>
                          <a:ea typeface="Adobe Clean Han Normal" panose="020B0400000000000000" pitchFamily="34" charset="-128"/>
                          <a:cs typeface="+mn-cs"/>
                        </a:rPr>
                        <a:t>サポートが必要なソリューションを左のタブから選択します。</a:t>
                      </a:r>
                      <a:r>
                        <a:rPr lang="ja-JP" sz="1350" b="0" i="0" dirty="0">
                          <a:solidFill>
                            <a:schemeClr val="tx1"/>
                          </a:solidFill>
                          <a:latin typeface="+mn-lt"/>
                          <a:ea typeface="MS Mincho"/>
                          <a:cs typeface="+mn-cs"/>
                        </a:rPr>
                        <a:t> </a:t>
                      </a:r>
                    </a:p>
                    <a:p>
                      <a:pPr marL="171450" indent="-171450" algn="l" rtl="0" fontAlgn="base">
                        <a:buFont typeface="Arial" panose="020B0604020202020204" pitchFamily="34" charset="0"/>
                        <a:buChar char="•"/>
                      </a:pPr>
                      <a:endParaRPr lang="en-US" sz="1350" b="0" i="0" kern="1200" dirty="0">
                        <a:solidFill>
                          <a:schemeClr val="tx1"/>
                        </a:solidFill>
                        <a:effectLst/>
                        <a:latin typeface="+mn-lt"/>
                        <a:ea typeface="+mn-ea"/>
                        <a:cs typeface="+mn-cs"/>
                      </a:endParaRPr>
                    </a:p>
                    <a:p>
                      <a:pPr marL="0" indent="0" fontAlgn="base">
                        <a:buFont typeface="Arial" panose="020B0604020202020204" pitchFamily="34" charset="0"/>
                        <a:buNone/>
                      </a:pPr>
                      <a:r>
                        <a:rPr lang="ja-JP" sz="1350" b="0" dirty="0">
                          <a:solidFill>
                            <a:schemeClr val="tx1"/>
                          </a:solidFill>
                          <a:latin typeface="Adobe Clean Han Light" panose="020B0300000000000000" pitchFamily="34" charset="-128"/>
                          <a:ea typeface="Adobe Clean Han Light" panose="020B0300000000000000" pitchFamily="34" charset="-128"/>
                        </a:rPr>
                        <a:t>以下の情報をフォームに入力します。</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概要</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問題を再現するための手順 </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環境における最近の変更 </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スクリーンショット </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エラーメッセージ </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ログファイル</a:t>
                      </a:r>
                    </a:p>
                    <a:p>
                      <a:pPr marL="171450" indent="-171450" algn="l" rtl="0" fontAlgn="base">
                        <a:buFont typeface="Arial" panose="020B0604020202020204" pitchFamily="34" charset="0"/>
                        <a:buChar char="•"/>
                      </a:pPr>
                      <a:endParaRPr lang="en-US" sz="1350" b="0" dirty="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340049"/>
            <a:ext cx="9754998" cy="246221"/>
          </a:xfrm>
          <a:prstGeom prst="rect">
            <a:avLst/>
          </a:prstGeom>
          <a:noFill/>
        </p:spPr>
        <p:txBody>
          <a:bodyPr wrap="square" lIns="91440" tIns="45720" rIns="91440" bIns="45720" anchor="t">
            <a:spAutoFit/>
          </a:bodyPr>
          <a:lstStyle/>
          <a:p>
            <a:pPr marL="225425"/>
            <a:r>
              <a:rPr lang="ja-JP" sz="1000" i="1" dirty="0">
                <a:latin typeface="Adobe Clean Han Normal" panose="020B0400000000000000" pitchFamily="34" charset="-128"/>
                <a:ea typeface="Adobe Clean Han Normal" panose="020B0400000000000000" pitchFamily="34" charset="-128"/>
              </a:rPr>
              <a:t>ダイレクトアクセス：</a:t>
            </a:r>
            <a:r>
              <a:rPr lang="ja-JP" sz="1000" i="1" dirty="0">
                <a:latin typeface="Adobe Clean Han Normal" panose="020B0400000000000000" pitchFamily="34" charset="-128"/>
                <a:ea typeface="Adobe Clean Han Normal" panose="020B0400000000000000" pitchFamily="34" charset="-128"/>
                <a:hlinkClick r:id="rId3"/>
              </a:rPr>
              <a:t>Adobe Primetime</a:t>
            </a:r>
            <a:r>
              <a:rPr lang="ja-JP" sz="1000" i="1" dirty="0">
                <a:latin typeface="Adobe Clean Han Normal" panose="020B0400000000000000" pitchFamily="34" charset="-128"/>
                <a:ea typeface="Adobe Clean Han Normal" panose="020B0400000000000000" pitchFamily="34" charset="-128"/>
              </a:rPr>
              <a:t> および </a:t>
            </a:r>
            <a:r>
              <a:rPr lang="ja-JP" sz="1000" i="1" dirty="0">
                <a:latin typeface="Adobe Clean Han Normal" panose="020B0400000000000000" pitchFamily="34" charset="-128"/>
                <a:ea typeface="Adobe Clean Han Normal" panose="020B0400000000000000" pitchFamily="34" charset="-128"/>
                <a:hlinkClick r:id="rId4"/>
              </a:rPr>
              <a:t>Adobe Commerce サポートポータル</a:t>
            </a:r>
          </a:p>
        </p:txBody>
      </p:sp>
      <p:pic>
        <p:nvPicPr>
          <p:cNvPr id="7" name="Picture 6">
            <a:extLst>
              <a:ext uri="{FF2B5EF4-FFF2-40B4-BE49-F238E27FC236}">
                <a16:creationId xmlns:a16="http://schemas.microsoft.com/office/drawing/2014/main" id="{F8B509BA-5E49-4F7F-932B-11ED43195E43}"/>
              </a:ext>
            </a:extLst>
          </p:cNvPr>
          <p:cNvPicPr>
            <a:picLocks noChangeAspect="1"/>
          </p:cNvPicPr>
          <p:nvPr/>
        </p:nvPicPr>
        <p:blipFill>
          <a:blip r:embed="rId5"/>
          <a:stretch>
            <a:fillRect/>
          </a:stretch>
        </p:blipFill>
        <p:spPr>
          <a:xfrm>
            <a:off x="6973173" y="2490035"/>
            <a:ext cx="4315712" cy="787769"/>
          </a:xfrm>
          <a:prstGeom prst="rect">
            <a:avLst/>
          </a:prstGeom>
        </p:spPr>
      </p:pic>
      <p:pic>
        <p:nvPicPr>
          <p:cNvPr id="13" name="Picture 12">
            <a:extLst>
              <a:ext uri="{FF2B5EF4-FFF2-40B4-BE49-F238E27FC236}">
                <a16:creationId xmlns:a16="http://schemas.microsoft.com/office/drawing/2014/main" id="{FC87CF3A-CD0B-4A7A-A73E-3BA7F1FABABD}"/>
              </a:ext>
            </a:extLst>
          </p:cNvPr>
          <p:cNvPicPr>
            <a:picLocks noChangeAspect="1"/>
          </p:cNvPicPr>
          <p:nvPr/>
        </p:nvPicPr>
        <p:blipFill>
          <a:blip r:embed="rId6"/>
          <a:stretch>
            <a:fillRect/>
          </a:stretch>
        </p:blipFill>
        <p:spPr>
          <a:xfrm>
            <a:off x="7607828" y="3277804"/>
            <a:ext cx="3046402" cy="1996871"/>
          </a:xfrm>
          <a:prstGeom prst="rect">
            <a:avLst/>
          </a:prstGeom>
        </p:spPr>
      </p:pic>
    </p:spTree>
    <p:extLst>
      <p:ext uri="{BB962C8B-B14F-4D97-AF65-F5344CB8AC3E}">
        <p14:creationId xmlns:p14="http://schemas.microsoft.com/office/powerpoint/2010/main" val="2207461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ja-JP" dirty="0">
                <a:ea typeface="Adobe Clean Han ExtraBold" panose="020B0800000000000000" pitchFamily="34" charset="-128"/>
              </a:rPr>
              <a:t>サポートケースの作成：Adobe Commerce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ja-JP" sz="1400" dirty="0">
                <a:latin typeface="Adobe Clean Han Normal" panose="020B0400000000000000" pitchFamily="34" charset="-128"/>
                <a:ea typeface="Adobe Clean Han Normal" panose="020B0400000000000000" pitchFamily="34" charset="-128"/>
              </a:rPr>
              <a:t>以下の手順に従って、Experience League ポータルでサポートケースを作成できます。対象のソリューションは以下のとおりです。 </a:t>
            </a:r>
          </a:p>
          <a:p>
            <a:pPr marL="171450" indent="-171450">
              <a:lnSpc>
                <a:spcPct val="100000"/>
              </a:lnSpc>
              <a:spcBef>
                <a:spcPts val="0"/>
              </a:spcBef>
              <a:buFont typeface="Arial" panose="020B0604020202020204" pitchFamily="34" charset="0"/>
              <a:buChar char="•"/>
            </a:pPr>
            <a:r>
              <a:rPr lang="ja-JP" sz="1400" b="1" dirty="0">
                <a:latin typeface="Adobe Clean Han Normal" panose="020B0400000000000000" pitchFamily="34" charset="-128"/>
                <a:ea typeface="Adobe Clean Han Normal" panose="020B0400000000000000" pitchFamily="34" charset="-128"/>
              </a:rPr>
              <a:t>Adobe Commerce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2424625786"/>
              </p:ext>
            </p:extLst>
          </p:nvPr>
        </p:nvGraphicFramePr>
        <p:xfrm>
          <a:off x="637563" y="2187970"/>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ja-JP" sz="1200" dirty="0">
                          <a:solidFill>
                            <a:schemeClr val="bg1"/>
                          </a:solidFill>
                          <a:latin typeface="Adobe Clean Han Normal" panose="020B0400000000000000" pitchFamily="34" charset="-128"/>
                          <a:ea typeface="Adobe Clean Han Normal" panose="020B0400000000000000" pitchFamily="34" charset="-128"/>
                        </a:rPr>
                        <a:t>アクション</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ja-JP" sz="1350" b="0" i="0" u="sng" strike="noStrike" dirty="0">
                          <a:solidFill>
                            <a:schemeClr val="tx1"/>
                          </a:solidFill>
                          <a:latin typeface="Adobe Clean Han Normal" panose="020B0400000000000000" pitchFamily="34" charset="-128"/>
                          <a:ea typeface="Adobe Clean Han Normal" panose="020B0400000000000000" pitchFamily="34" charset="-128"/>
                          <a:cs typeface="+mn-cs"/>
                          <a:hlinkClick r:id="rId2">
                            <a:extLst>
                              <a:ext uri="{A12FA001-AC4F-418D-AE19-62706E023703}">
                                <ahyp:hlinkClr xmlns:ahyp="http://schemas.microsoft.com/office/drawing/2018/hyperlinkcolor" val="tx"/>
                              </a:ext>
                            </a:extLst>
                          </a:hlinkClick>
                        </a:rPr>
                        <a:t>Experience League チケット申請サイト</a:t>
                      </a:r>
                      <a:r>
                        <a:rPr lang="ja-JP" sz="1350" b="0" i="0" dirty="0">
                          <a:solidFill>
                            <a:schemeClr val="tx1"/>
                          </a:solidFill>
                          <a:latin typeface="Adobe Clean Han Normal" panose="020B0400000000000000" pitchFamily="34" charset="-128"/>
                          <a:ea typeface="Adobe Clean Han Normal" panose="020B0400000000000000" pitchFamily="34" charset="-128"/>
                          <a:cs typeface="+mn-cs"/>
                        </a:rPr>
                        <a:t>、または直接 </a:t>
                      </a:r>
                      <a:r>
                        <a:rPr lang="ja-JP" sz="1350" b="0" i="0" dirty="0">
                          <a:solidFill>
                            <a:schemeClr val="tx1"/>
                          </a:solidFill>
                          <a:latin typeface="Adobe Clean Han Normal" panose="020B0400000000000000" pitchFamily="34" charset="-128"/>
                          <a:ea typeface="Adobe Clean Han Normal" panose="020B0400000000000000" pitchFamily="34" charset="-128"/>
                          <a:cs typeface="+mn-cs"/>
                          <a:hlinkClick r:id="rId3"/>
                        </a:rPr>
                        <a:t>https://support.magento.com</a:t>
                      </a:r>
                      <a:r>
                        <a:rPr lang="ja-JP" sz="1350" b="0" i="0" dirty="0">
                          <a:solidFill>
                            <a:schemeClr val="tx1"/>
                          </a:solidFill>
                          <a:latin typeface="Adobe Clean Han Normal" panose="020B0400000000000000" pitchFamily="34" charset="-128"/>
                          <a:ea typeface="Adobe Clean Han Normal" panose="020B0400000000000000" pitchFamily="34" charset="-128"/>
                          <a:cs typeface="+mn-cs"/>
                        </a:rPr>
                        <a:t> に移動して、ログインします。</a:t>
                      </a:r>
                    </a:p>
                    <a:p>
                      <a:pPr marL="0" indent="0" algn="l" rtl="0" fontAlgn="base">
                        <a:buFont typeface="Arial" panose="020B0604020202020204" pitchFamily="34" charset="0"/>
                        <a:buNone/>
                      </a:pPr>
                      <a:endParaRPr lang="en-US" sz="1350" b="0" i="0" kern="1200" dirty="0">
                        <a:solidFill>
                          <a:schemeClr val="tx1"/>
                        </a:solidFill>
                        <a:effectLst/>
                        <a:latin typeface="Adobe Clean Han Normal" panose="020B0400000000000000" pitchFamily="34" charset="-128"/>
                        <a:ea typeface="Adobe Clean Han Normal" panose="020B0400000000000000" pitchFamily="34" charset="-128"/>
                        <a:cs typeface="+mn-cs"/>
                      </a:endParaRPr>
                    </a:p>
                    <a:p>
                      <a:pPr marL="171450" indent="-171450" fontAlgn="base">
                        <a:buFont typeface="Arial" panose="020B0604020202020204" pitchFamily="34" charset="0"/>
                        <a:buChar char="•"/>
                      </a:pPr>
                      <a:r>
                        <a:rPr lang="ja-JP" sz="1300" b="0" i="0" spc="-40" baseline="0" dirty="0">
                          <a:solidFill>
                            <a:schemeClr val="tx1"/>
                          </a:solidFill>
                          <a:latin typeface="Adobe Clean Han Normal" panose="020B0400000000000000" pitchFamily="34" charset="-128"/>
                          <a:ea typeface="Adobe Clean Han Normal" panose="020B0400000000000000" pitchFamily="34" charset="-128"/>
                          <a:cs typeface="+mn-cs"/>
                        </a:rPr>
                        <a:t>サポートが必要なソリューションを左のタブから選択します。 </a:t>
                      </a:r>
                    </a:p>
                    <a:p>
                      <a:pPr marL="171450" indent="-171450" algn="l" rtl="0" fontAlgn="base">
                        <a:buFont typeface="Arial" panose="020B0604020202020204" pitchFamily="34" charset="0"/>
                        <a:buChar char="•"/>
                      </a:pPr>
                      <a:endParaRPr lang="en-US" sz="1350" b="0" i="0" kern="1200" dirty="0">
                        <a:solidFill>
                          <a:schemeClr val="tx1"/>
                        </a:solidFill>
                        <a:effectLst/>
                        <a:latin typeface="+mn-lt"/>
                        <a:ea typeface="+mn-ea"/>
                        <a:cs typeface="+mn-cs"/>
                      </a:endParaRPr>
                    </a:p>
                    <a:p>
                      <a:pPr marL="0" indent="0" fontAlgn="base">
                        <a:buFont typeface="Arial" panose="020B0604020202020204" pitchFamily="34" charset="0"/>
                        <a:buNone/>
                      </a:pPr>
                      <a:r>
                        <a:rPr lang="ja-JP" sz="1350" b="0" dirty="0">
                          <a:solidFill>
                            <a:schemeClr val="tx1"/>
                          </a:solidFill>
                          <a:latin typeface="Adobe Clean Han Light" panose="020B0300000000000000" pitchFamily="34" charset="-128"/>
                          <a:ea typeface="Adobe Clean Han Light" panose="020B0300000000000000" pitchFamily="34" charset="-128"/>
                        </a:rPr>
                        <a:t>以下の情報をフォームに入力します。</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プロジェクト URL</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環境</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ライブかどうか</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問題を再現するための手順 </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環境における最近の変更 </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スクリーンショット </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エラーメッセージ </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ログファイル</a:t>
                      </a:r>
                    </a:p>
                    <a:p>
                      <a:pPr marL="171450" indent="-171450" algn="l" rtl="0" fontAlgn="base">
                        <a:buFont typeface="Arial" panose="020B0604020202020204" pitchFamily="34" charset="0"/>
                        <a:buChar char="•"/>
                      </a:pPr>
                      <a:endParaRPr lang="en-US" sz="1350" b="0" dirty="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340049"/>
            <a:ext cx="9754998" cy="246221"/>
          </a:xfrm>
          <a:prstGeom prst="rect">
            <a:avLst/>
          </a:prstGeom>
          <a:noFill/>
        </p:spPr>
        <p:txBody>
          <a:bodyPr wrap="square">
            <a:spAutoFit/>
          </a:bodyPr>
          <a:lstStyle/>
          <a:p>
            <a:pPr marL="225425">
              <a:lnSpc>
                <a:spcPct val="100000"/>
              </a:lnSpc>
            </a:pPr>
            <a:r>
              <a:rPr lang="ja-JP" sz="1000" i="1" dirty="0">
                <a:latin typeface="Adobe Clean Han Normal" panose="020B0400000000000000" pitchFamily="34" charset="-128"/>
                <a:ea typeface="Adobe Clean Han Normal" panose="020B0400000000000000" pitchFamily="34" charset="-128"/>
              </a:rPr>
              <a:t>ダイレクトアクセス：</a:t>
            </a:r>
            <a:r>
              <a:rPr lang="ja-JP" sz="1000" i="1" dirty="0">
                <a:latin typeface="Adobe Clean Han Normal" panose="020B0400000000000000" pitchFamily="34" charset="-128"/>
                <a:ea typeface="Adobe Clean Han Normal" panose="020B0400000000000000" pitchFamily="34" charset="-128"/>
                <a:hlinkClick r:id="rId4"/>
              </a:rPr>
              <a:t>Adobe Commerce サポートポータル</a:t>
            </a:r>
          </a:p>
        </p:txBody>
      </p:sp>
      <p:pic>
        <p:nvPicPr>
          <p:cNvPr id="6" name="Picture 5">
            <a:extLst>
              <a:ext uri="{FF2B5EF4-FFF2-40B4-BE49-F238E27FC236}">
                <a16:creationId xmlns:a16="http://schemas.microsoft.com/office/drawing/2014/main" id="{E9B242CB-4CB5-406B-AECB-1114C055164F}"/>
              </a:ext>
            </a:extLst>
          </p:cNvPr>
          <p:cNvPicPr>
            <a:picLocks noChangeAspect="1"/>
          </p:cNvPicPr>
          <p:nvPr/>
        </p:nvPicPr>
        <p:blipFill>
          <a:blip r:embed="rId5"/>
          <a:stretch>
            <a:fillRect/>
          </a:stretch>
        </p:blipFill>
        <p:spPr>
          <a:xfrm>
            <a:off x="6642745" y="2495392"/>
            <a:ext cx="4850505" cy="780242"/>
          </a:xfrm>
          <a:prstGeom prst="rect">
            <a:avLst/>
          </a:prstGeom>
        </p:spPr>
      </p:pic>
      <p:pic>
        <p:nvPicPr>
          <p:cNvPr id="10" name="Picture 9">
            <a:extLst>
              <a:ext uri="{FF2B5EF4-FFF2-40B4-BE49-F238E27FC236}">
                <a16:creationId xmlns:a16="http://schemas.microsoft.com/office/drawing/2014/main" id="{5EF4691D-AB4C-48E6-B41F-EC9E889BD1BD}"/>
              </a:ext>
            </a:extLst>
          </p:cNvPr>
          <p:cNvPicPr>
            <a:picLocks noChangeAspect="1"/>
          </p:cNvPicPr>
          <p:nvPr/>
        </p:nvPicPr>
        <p:blipFill>
          <a:blip r:embed="rId6"/>
          <a:stretch>
            <a:fillRect/>
          </a:stretch>
        </p:blipFill>
        <p:spPr>
          <a:xfrm>
            <a:off x="6856121" y="3443565"/>
            <a:ext cx="4276402" cy="2692417"/>
          </a:xfrm>
          <a:prstGeom prst="rect">
            <a:avLst/>
          </a:prstGeom>
        </p:spPr>
      </p:pic>
    </p:spTree>
    <p:extLst>
      <p:ext uri="{BB962C8B-B14F-4D97-AF65-F5344CB8AC3E}">
        <p14:creationId xmlns:p14="http://schemas.microsoft.com/office/powerpoint/2010/main" val="1470023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ja-JP" dirty="0">
                <a:ea typeface="Adobe Clean Han ExtraBold" panose="020B0800000000000000" pitchFamily="34" charset="-128"/>
              </a:rPr>
              <a:t>サポートケースの作成：Adobe Marketo Engage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ja-JP" sz="1400" dirty="0">
                <a:latin typeface="Adobe Clean Han Normal" panose="020B0400000000000000" pitchFamily="34" charset="-128"/>
                <a:ea typeface="Adobe Clean Han Normal" panose="020B0400000000000000" pitchFamily="34" charset="-128"/>
              </a:rPr>
              <a:t>以下の手順に従って、Marketo Nation でサポートケースを作成できます。対象のソリューションは以下のとおりです。 </a:t>
            </a:r>
          </a:p>
          <a:p>
            <a:pPr>
              <a:spcBef>
                <a:spcPts val="0"/>
              </a:spcBef>
            </a:pPr>
            <a:r>
              <a:rPr lang="ja-JP" sz="1400" b="1" dirty="0">
                <a:latin typeface="Adobe Clean Han Normal" panose="020B0400000000000000" pitchFamily="34" charset="-128"/>
                <a:ea typeface="Adobe Clean Han Normal" panose="020B0400000000000000" pitchFamily="34" charset="-128"/>
              </a:rPr>
              <a:t>Marketo Engage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3813978852"/>
              </p:ext>
            </p:extLst>
          </p:nvPr>
        </p:nvGraphicFramePr>
        <p:xfrm>
          <a:off x="637563" y="2187970"/>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ja-JP" sz="1200" dirty="0">
                          <a:solidFill>
                            <a:schemeClr val="bg1"/>
                          </a:solidFill>
                          <a:latin typeface="Adobe Clean Han Normal" panose="020B0400000000000000" pitchFamily="34" charset="-128"/>
                          <a:ea typeface="Adobe Clean Han Normal" panose="020B0400000000000000" pitchFamily="34" charset="-128"/>
                        </a:rPr>
                        <a:t>アクション</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spcBef>
                          <a:spcPts val="0"/>
                        </a:spcBef>
                        <a:spcAft>
                          <a:spcPts val="0"/>
                        </a:spcAft>
                      </a:pPr>
                      <a:r>
                        <a:rPr lang="ja-JP" sz="1400" b="0" dirty="0">
                          <a:solidFill>
                            <a:schemeClr val="tx1"/>
                          </a:solidFill>
                          <a:latin typeface="Adobe Clean Han Normal" panose="020B0400000000000000" pitchFamily="34" charset="-128"/>
                          <a:ea typeface="Adobe Clean Han Normal" panose="020B0400000000000000" pitchFamily="34" charset="-128"/>
                        </a:rPr>
                        <a:t>Experience League チケット申請サイト、または直接 </a:t>
                      </a:r>
                      <a:r>
                        <a:rPr lang="ja-JP" sz="1400" b="1" dirty="0">
                          <a:solidFill>
                            <a:schemeClr val="tx1"/>
                          </a:solidFill>
                          <a:latin typeface="Adobe Clean Han Normal" panose="020B0400000000000000" pitchFamily="34" charset="-128"/>
                          <a:ea typeface="Adobe Clean Han Normal" panose="020B0400000000000000" pitchFamily="34" charset="-128"/>
                          <a:hlinkClick r:id="rId2"/>
                        </a:rPr>
                        <a:t>Marketing Nation</a:t>
                      </a:r>
                      <a:r>
                        <a:rPr lang="ja-JP" sz="1400" b="0" dirty="0">
                          <a:solidFill>
                            <a:schemeClr val="tx1"/>
                          </a:solidFill>
                          <a:latin typeface="Adobe Clean Han Normal" panose="020B0400000000000000" pitchFamily="34" charset="-128"/>
                          <a:ea typeface="Adobe Clean Han Normal" panose="020B0400000000000000" pitchFamily="34" charset="-128"/>
                        </a:rPr>
                        <a:t> に移動して、ログインします。</a:t>
                      </a:r>
                    </a:p>
                    <a:p>
                      <a:pPr marL="285750" marR="0" indent="-285750">
                        <a:spcBef>
                          <a:spcPts val="0"/>
                        </a:spcBef>
                        <a:spcAft>
                          <a:spcPts val="0"/>
                        </a:spcAft>
                        <a:buFont typeface="Arial" panose="020B0604020202020204" pitchFamily="34" charset="0"/>
                        <a:buChar char="•"/>
                      </a:pPr>
                      <a:r>
                        <a:rPr lang="ja-JP" sz="1400" b="0" dirty="0">
                          <a:solidFill>
                            <a:schemeClr val="tx1"/>
                          </a:solidFill>
                          <a:latin typeface="Adobe Clean Han Normal" panose="020B0400000000000000" pitchFamily="34" charset="-128"/>
                          <a:ea typeface="Adobe Clean Han Normal" panose="020B0400000000000000" pitchFamily="34" charset="-128"/>
                        </a:rPr>
                        <a:t>「Support」を選択します。</a:t>
                      </a:r>
                    </a:p>
                    <a:p>
                      <a:pPr marL="285750" marR="0" indent="-285750">
                        <a:spcBef>
                          <a:spcPts val="0"/>
                        </a:spcBef>
                        <a:spcAft>
                          <a:spcPts val="0"/>
                        </a:spcAft>
                        <a:buFont typeface="Arial" panose="020B0604020202020204" pitchFamily="34" charset="0"/>
                        <a:buChar char="•"/>
                      </a:pPr>
                      <a:r>
                        <a:rPr lang="ja-JP" sz="1400" b="0" dirty="0">
                          <a:solidFill>
                            <a:schemeClr val="tx1"/>
                          </a:solidFill>
                          <a:latin typeface="Adobe Clean Han Normal" panose="020B0400000000000000" pitchFamily="34" charset="-128"/>
                          <a:ea typeface="Adobe Clean Han Normal" panose="020B0400000000000000" pitchFamily="34" charset="-128"/>
                        </a:rPr>
                        <a:t>「</a:t>
                      </a:r>
                      <a:r>
                        <a:rPr lang="ja-JP" sz="1400" b="1" dirty="0">
                          <a:solidFill>
                            <a:schemeClr val="tx1"/>
                          </a:solidFill>
                          <a:latin typeface="Adobe Clean Han Normal" panose="020B0400000000000000" pitchFamily="34" charset="-128"/>
                          <a:ea typeface="Adobe Clean Han Normal" panose="020B0400000000000000" pitchFamily="34" charset="-128"/>
                        </a:rPr>
                        <a:t>Open New Case</a:t>
                      </a:r>
                      <a:r>
                        <a:rPr lang="ja-JP" sz="1400" b="0" dirty="0">
                          <a:solidFill>
                            <a:schemeClr val="tx1"/>
                          </a:solidFill>
                          <a:latin typeface="Adobe Clean Han Normal" panose="020B0400000000000000" pitchFamily="34" charset="-128"/>
                          <a:ea typeface="Adobe Clean Han Normal" panose="020B0400000000000000" pitchFamily="34" charset="-128"/>
                        </a:rPr>
                        <a:t>」ボタンを選択します。</a:t>
                      </a:r>
                    </a:p>
                    <a:p>
                      <a:pPr marL="0" marR="0" indent="0" algn="l" rtl="0">
                        <a:spcBef>
                          <a:spcPts val="0"/>
                        </a:spcBef>
                        <a:spcAft>
                          <a:spcPts val="0"/>
                        </a:spcAft>
                        <a:buFont typeface="Arial" panose="020B0604020202020204" pitchFamily="34" charset="0"/>
                        <a:buNone/>
                      </a:pPr>
                      <a:endParaRPr lang="en-US" sz="1400" b="0" dirty="0">
                        <a:solidFill>
                          <a:schemeClr val="tx1"/>
                        </a:solidFill>
                        <a:latin typeface="+mn-lt"/>
                      </a:endParaRPr>
                    </a:p>
                    <a:p>
                      <a:pPr marL="0" indent="0" fontAlgn="base">
                        <a:buFont typeface="Arial" panose="020B0604020202020204" pitchFamily="34" charset="0"/>
                        <a:buNone/>
                      </a:pPr>
                      <a:r>
                        <a:rPr lang="ja-JP" sz="1350" b="0" dirty="0">
                          <a:solidFill>
                            <a:schemeClr val="tx1"/>
                          </a:solidFill>
                          <a:latin typeface="Adobe Clean Han Light" panose="020B0300000000000000" pitchFamily="34" charset="-128"/>
                          <a:ea typeface="Adobe Clean Han Light" panose="020B0300000000000000" pitchFamily="34" charset="-128"/>
                        </a:rPr>
                        <a:t>以下の情報をフォームに入力します。</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件名</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説明</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優先度</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ケースのタイプ</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ケースの問題（メイン）</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ケースの問題（メイン以外）</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インスタンス（該当する場合）</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メールの CC リスト</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リモートアクセス権限</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スクリーンショット </a:t>
                      </a:r>
                    </a:p>
                    <a:p>
                      <a:pPr marL="0" indent="0" algn="l" rtl="0" fontAlgn="base">
                        <a:buFont typeface="Arial" panose="020B0604020202020204" pitchFamily="34" charset="0"/>
                        <a:buNone/>
                      </a:pPr>
                      <a:endParaRPr lang="en-US" sz="1350" b="0" dirty="0">
                        <a:solidFill>
                          <a:schemeClr val="tx1"/>
                        </a:solidFill>
                        <a:latin typeface="Adobe Clean Han Light" panose="020B0300000000000000" pitchFamily="34" charset="-128"/>
                        <a:ea typeface="Adobe Clean Han Light" panose="020B0300000000000000" pitchFamily="34" charset="-128"/>
                      </a:endParaRPr>
                    </a:p>
                    <a:p>
                      <a:pPr marL="0" indent="0" algn="l" rtl="0" fontAlgn="base">
                        <a:buFont typeface="Arial" panose="020B0604020202020204" pitchFamily="34" charset="0"/>
                        <a:buNone/>
                      </a:pPr>
                      <a:endParaRPr lang="en-US" sz="1350" b="0" dirty="0">
                        <a:solidFill>
                          <a:schemeClr val="tx1"/>
                        </a:solidFill>
                        <a:latin typeface="Adobe Clean Han Light" panose="020B0300000000000000" pitchFamily="34" charset="-128"/>
                        <a:ea typeface="Adobe Clean Han Light" panose="020B0300000000000000" pitchFamily="34" charset="-128"/>
                      </a:endParaRPr>
                    </a:p>
                    <a:p>
                      <a:pPr marL="0" indent="0" fontAlgn="base">
                        <a:buFont typeface="Arial" panose="020B0604020202020204" pitchFamily="34" charset="0"/>
                        <a:buNone/>
                      </a:pPr>
                      <a:r>
                        <a:rPr lang="ja-JP" sz="1350" b="0" dirty="0">
                          <a:solidFill>
                            <a:schemeClr val="tx1"/>
                          </a:solidFill>
                          <a:latin typeface="Adobe Clean Han Light" panose="020B0300000000000000" pitchFamily="34" charset="-128"/>
                          <a:ea typeface="Adobe Clean Han Light" panose="020B0300000000000000" pitchFamily="34" charset="-128"/>
                        </a:rPr>
                        <a:t>サポートポータルの使用方法を説明した</a:t>
                      </a:r>
                    </a:p>
                    <a:p>
                      <a:pPr marL="0" indent="0" fontAlgn="base">
                        <a:buFont typeface="Arial" panose="020B0604020202020204" pitchFamily="34" charset="0"/>
                        <a:buNone/>
                      </a:pPr>
                      <a:r>
                        <a:rPr lang="ja-JP" sz="1350" b="0" dirty="0">
                          <a:solidFill>
                            <a:schemeClr val="tx1"/>
                          </a:solidFill>
                          <a:latin typeface="Adobe Clean Han Light" panose="020B0300000000000000" pitchFamily="34" charset="-128"/>
                          <a:ea typeface="Adobe Clean Han Light" panose="020B0300000000000000" pitchFamily="34" charset="-128"/>
                          <a:hlinkClick r:id="rId3"/>
                        </a:rPr>
                        <a:t>ビデオ</a:t>
                      </a:r>
                      <a:r>
                        <a:rPr lang="ja-JP" sz="1350" b="0" dirty="0">
                          <a:solidFill>
                            <a:schemeClr val="tx1"/>
                          </a:solidFill>
                          <a:latin typeface="Adobe Clean Han Light" panose="020B0300000000000000" pitchFamily="34" charset="-128"/>
                          <a:ea typeface="Adobe Clean Han Light" panose="020B0300000000000000" pitchFamily="34" charset="-128"/>
                        </a:rPr>
                        <a:t>をご覧ください。</a:t>
                      </a: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340049"/>
            <a:ext cx="9754998" cy="246221"/>
          </a:xfrm>
          <a:prstGeom prst="rect">
            <a:avLst/>
          </a:prstGeom>
          <a:noFill/>
        </p:spPr>
        <p:txBody>
          <a:bodyPr wrap="square">
            <a:spAutoFit/>
          </a:bodyPr>
          <a:lstStyle/>
          <a:p>
            <a:pPr marL="225425">
              <a:lnSpc>
                <a:spcPct val="100000"/>
              </a:lnSpc>
            </a:pPr>
            <a:r>
              <a:rPr lang="ja-JP" sz="1000" i="1" dirty="0">
                <a:latin typeface="Adobe Clean Han Normal" panose="020B0400000000000000" pitchFamily="34" charset="-128"/>
                <a:ea typeface="Adobe Clean Han Normal" panose="020B0400000000000000" pitchFamily="34" charset="-128"/>
              </a:rPr>
              <a:t>ダイレクトアクセス：</a:t>
            </a:r>
            <a:r>
              <a:rPr lang="ja-JP" sz="1000" i="1" dirty="0">
                <a:latin typeface="Adobe Clean Han Normal" panose="020B0400000000000000" pitchFamily="34" charset="-128"/>
                <a:ea typeface="Adobe Clean Han Normal" panose="020B0400000000000000" pitchFamily="34" charset="-128"/>
                <a:hlinkClick r:id="rId2"/>
              </a:rPr>
              <a:t>Adobe Marketo Engage サポートポータル</a:t>
            </a:r>
          </a:p>
        </p:txBody>
      </p:sp>
      <p:pic>
        <p:nvPicPr>
          <p:cNvPr id="11" name="Picture 10">
            <a:extLst>
              <a:ext uri="{FF2B5EF4-FFF2-40B4-BE49-F238E27FC236}">
                <a16:creationId xmlns:a16="http://schemas.microsoft.com/office/drawing/2014/main" id="{78983D46-B92D-440A-A5F9-AF2E56B9E9A4}"/>
              </a:ext>
            </a:extLst>
          </p:cNvPr>
          <p:cNvPicPr>
            <a:picLocks noChangeAspect="1"/>
          </p:cNvPicPr>
          <p:nvPr/>
        </p:nvPicPr>
        <p:blipFill>
          <a:blip r:embed="rId4"/>
          <a:stretch>
            <a:fillRect/>
          </a:stretch>
        </p:blipFill>
        <p:spPr>
          <a:xfrm>
            <a:off x="6533190" y="2800735"/>
            <a:ext cx="3271188" cy="164733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1FAD689-C223-4559-89BE-043FA5F2684C}"/>
              </a:ext>
            </a:extLst>
          </p:cNvPr>
          <p:cNvPicPr>
            <a:picLocks noChangeAspect="1"/>
          </p:cNvPicPr>
          <p:nvPr/>
        </p:nvPicPr>
        <p:blipFill>
          <a:blip r:embed="rId5"/>
          <a:stretch>
            <a:fillRect/>
          </a:stretch>
        </p:blipFill>
        <p:spPr>
          <a:xfrm>
            <a:off x="9348719" y="3721484"/>
            <a:ext cx="2023602" cy="1608752"/>
          </a:xfrm>
          <a:prstGeom prst="rect">
            <a:avLst/>
          </a:prstGeom>
          <a:ln>
            <a:noFill/>
          </a:ln>
          <a:effectLst>
            <a:outerShdw blurRad="292100" dist="139700" dir="2700000" algn="tl" rotWithShape="0">
              <a:srgbClr val="333333">
                <a:alpha val="65000"/>
              </a:srgbClr>
            </a:outerShdw>
          </a:effectLst>
        </p:spPr>
      </p:pic>
      <p:pic>
        <p:nvPicPr>
          <p:cNvPr id="14" name="Picture 13" descr="Graphical user interface, application, Teams&#10;&#10;Description automatically generated">
            <a:extLst>
              <a:ext uri="{FF2B5EF4-FFF2-40B4-BE49-F238E27FC236}">
                <a16:creationId xmlns:a16="http://schemas.microsoft.com/office/drawing/2014/main" id="{702E5C0A-B16E-416D-A4EE-4150B9FF0E3D}"/>
              </a:ext>
            </a:extLst>
          </p:cNvPr>
          <p:cNvPicPr>
            <a:picLocks noChangeAspect="1"/>
          </p:cNvPicPr>
          <p:nvPr/>
        </p:nvPicPr>
        <p:blipFill>
          <a:blip r:embed="rId6"/>
          <a:stretch>
            <a:fillRect/>
          </a:stretch>
        </p:blipFill>
        <p:spPr>
          <a:xfrm>
            <a:off x="5746816" y="4495102"/>
            <a:ext cx="3912402" cy="1968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7095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ja-JP" dirty="0">
                <a:ea typeface="Adobe Clean Han ExtraBold" panose="020B0800000000000000" pitchFamily="34" charset="-128"/>
              </a:rPr>
              <a:t>アドビカスタマーサポートとの連携</a:t>
            </a:r>
          </a:p>
        </p:txBody>
      </p:sp>
      <p:grpSp>
        <p:nvGrpSpPr>
          <p:cNvPr id="6" name="Group 5">
            <a:extLst>
              <a:ext uri="{FF2B5EF4-FFF2-40B4-BE49-F238E27FC236}">
                <a16:creationId xmlns:a16="http://schemas.microsoft.com/office/drawing/2014/main" id="{1E67A54F-0D16-49B7-8116-75E84EBE3648}"/>
              </a:ext>
            </a:extLst>
          </p:cNvPr>
          <p:cNvGrpSpPr/>
          <p:nvPr/>
        </p:nvGrpSpPr>
        <p:grpSpPr>
          <a:xfrm>
            <a:off x="370668" y="1957894"/>
            <a:ext cx="3672000" cy="4446415"/>
            <a:chOff x="370668" y="2018857"/>
            <a:chExt cx="3672000" cy="4446415"/>
          </a:xfrm>
        </p:grpSpPr>
        <p:sp>
          <p:nvSpPr>
            <p:cNvPr id="73" name="Rectangle: Rounded Corners 72">
              <a:extLst>
                <a:ext uri="{FF2B5EF4-FFF2-40B4-BE49-F238E27FC236}">
                  <a16:creationId xmlns:a16="http://schemas.microsoft.com/office/drawing/2014/main" id="{467AD2AF-D995-4115-A490-55F43F3A2F17}"/>
                </a:ext>
              </a:extLst>
            </p:cNvPr>
            <p:cNvSpPr/>
            <p:nvPr/>
          </p:nvSpPr>
          <p:spPr>
            <a:xfrm>
              <a:off x="370668"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75" name="Applications">
              <a:extLst>
                <a:ext uri="{FF2B5EF4-FFF2-40B4-BE49-F238E27FC236}">
                  <a16:creationId xmlns:a16="http://schemas.microsoft.com/office/drawing/2014/main" id="{88695C09-59CA-41D4-8BC2-D2A0275998ED}"/>
                </a:ext>
              </a:extLst>
            </p:cNvPr>
            <p:cNvSpPr txBox="1"/>
            <p:nvPr/>
          </p:nvSpPr>
          <p:spPr>
            <a:xfrm>
              <a:off x="496668" y="3212988"/>
              <a:ext cx="3420000" cy="458258"/>
            </a:xfrm>
            <a:prstGeom prst="rect">
              <a:avLst/>
            </a:prstGeom>
            <a:ln w="3175">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ja-JP" sz="1600" dirty="0">
                  <a:latin typeface="Adobe Clean Han ExtraBold" panose="020B0800000000000000" pitchFamily="34" charset="-128"/>
                  <a:ea typeface="Adobe Clean Han ExtraBold" panose="020B0800000000000000" pitchFamily="34" charset="-128"/>
                </a:rPr>
                <a:t>アドビサポートの</a:t>
              </a:r>
            </a:p>
            <a:p>
              <a:pPr algn="ctr"/>
              <a:r>
                <a:rPr lang="ja-JP" sz="1600" dirty="0">
                  <a:latin typeface="Adobe Clean Han ExtraBold" panose="020B0800000000000000" pitchFamily="34" charset="-128"/>
                  <a:ea typeface="Adobe Clean Han ExtraBold" panose="020B0800000000000000" pitchFamily="34" charset="-128"/>
                </a:rPr>
                <a:t>対象者</a:t>
              </a:r>
            </a:p>
          </p:txBody>
        </p:sp>
        <p:sp>
          <p:nvSpPr>
            <p:cNvPr id="76" name="Rectangle 75">
              <a:extLst>
                <a:ext uri="{FF2B5EF4-FFF2-40B4-BE49-F238E27FC236}">
                  <a16:creationId xmlns:a16="http://schemas.microsoft.com/office/drawing/2014/main" id="{09DF938A-5456-48D0-BF41-7B8787FAACAB}"/>
                </a:ext>
              </a:extLst>
            </p:cNvPr>
            <p:cNvSpPr/>
            <p:nvPr/>
          </p:nvSpPr>
          <p:spPr>
            <a:xfrm>
              <a:off x="496668" y="3756838"/>
              <a:ext cx="3420000" cy="2708434"/>
            </a:xfrm>
            <a:prstGeom prst="rect">
              <a:avLst/>
            </a:prstGeom>
          </p:spPr>
          <p:txBody>
            <a:bodyPr wrap="square">
              <a:spAutoFit/>
            </a:bodyPr>
            <a:lstStyle/>
            <a:p>
              <a:pPr>
                <a:spcAft>
                  <a:spcPts val="300"/>
                </a:spcAft>
                <a:buClr>
                  <a:srgbClr val="000000">
                    <a:lumMod val="85000"/>
                    <a:lumOff val="15000"/>
                  </a:srgbClr>
                </a:buClr>
                <a:defRPr/>
              </a:pPr>
              <a:r>
                <a:rPr lang="ja-JP" sz="1100" dirty="0">
                  <a:solidFill>
                    <a:srgbClr val="2C2C2C"/>
                  </a:solidFill>
                  <a:latin typeface="Adobe Clean Han Normal" panose="020B0400000000000000" pitchFamily="34" charset="-128"/>
                  <a:ea typeface="Adobe Clean Han Normal" panose="020B0400000000000000" pitchFamily="34" charset="-128"/>
                </a:rPr>
                <a:t>アドビでは、お客様のデータのセキュリティと保護を最優先に考えています。セキュリティと保護を確実に実現するために、お客様の組織において複数の担当者を</a:t>
              </a:r>
              <a:r>
                <a:rPr lang="ja-JP" sz="1100" dirty="0">
                  <a:solidFill>
                    <a:srgbClr val="00B0F0"/>
                  </a:solidFill>
                  <a:latin typeface="Adobe Clean Han Normal" panose="020B0400000000000000" pitchFamily="34" charset="-128"/>
                  <a:ea typeface="Adobe Clean Han Normal" panose="020B0400000000000000" pitchFamily="34" charset="-128"/>
                  <a:hlinkClick r:id="rId2">
                    <a:extLst>
                      <a:ext uri="{A12FA001-AC4F-418D-AE19-62706E023703}">
                        <ahyp:hlinkClr xmlns:ahyp="http://schemas.microsoft.com/office/drawing/2018/hyperlinkcolor" val="tx"/>
                      </a:ext>
                    </a:extLst>
                  </a:hlinkClick>
                </a:rPr>
                <a:t>サポート対象ユーザー</a:t>
              </a:r>
              <a:r>
                <a:rPr lang="ja-JP" sz="1100" dirty="0">
                  <a:solidFill>
                    <a:srgbClr val="2C2C2C"/>
                  </a:solidFill>
                  <a:latin typeface="Adobe Clean Han Normal" panose="020B0400000000000000" pitchFamily="34" charset="-128"/>
                  <a:ea typeface="Adobe Clean Han Normal" panose="020B0400000000000000" pitchFamily="34" charset="-128"/>
                </a:rPr>
                <a:t>として指名しておくことをお勧めします。サポート対象ユーザーは、製品にフルアクセスする権限を持ち、製品に関するトレーニングを受けていて、実装に関する基本的な質問に回答できる方を指名してください。 </a:t>
              </a:r>
            </a:p>
            <a:p>
              <a:pPr marL="228600" indent="-228600">
                <a:spcAft>
                  <a:spcPts val="300"/>
                </a:spcAft>
                <a:buClr>
                  <a:srgbClr val="000000">
                    <a:lumMod val="85000"/>
                    <a:lumOff val="15000"/>
                  </a:srgbClr>
                </a:buClr>
                <a:buFont typeface="Arial" panose="020B0604020202020204" pitchFamily="34" charset="0"/>
                <a:buChar char="•"/>
                <a:defRPr/>
              </a:pPr>
              <a:r>
                <a:rPr lang="ja-JP" sz="1100" dirty="0">
                  <a:solidFill>
                    <a:srgbClr val="2C2C2C"/>
                  </a:solidFill>
                  <a:latin typeface="Adobe Clean Han Normal" panose="020B0400000000000000" pitchFamily="34" charset="-128"/>
                  <a:ea typeface="Adobe Clean Han Normal" panose="020B0400000000000000" pitchFamily="34" charset="-128"/>
                </a:rPr>
                <a:t>データを検討したり、アカウント設定に必要な変更を加えたりする権限があるのは、サポート対象ユーザーのみです。</a:t>
              </a:r>
            </a:p>
            <a:p>
              <a:pPr marL="228600" indent="-228600">
                <a:spcAft>
                  <a:spcPts val="300"/>
                </a:spcAft>
                <a:buClr>
                  <a:srgbClr val="000000">
                    <a:lumMod val="85000"/>
                    <a:lumOff val="15000"/>
                  </a:srgbClr>
                </a:buClr>
                <a:buFont typeface="Arial" panose="020B0604020202020204" pitchFamily="34" charset="0"/>
                <a:buChar char="•"/>
                <a:defRPr/>
              </a:pPr>
              <a:r>
                <a:rPr lang="ja-JP" sz="1100" dirty="0">
                  <a:solidFill>
                    <a:srgbClr val="2C2C2C"/>
                  </a:solidFill>
                  <a:latin typeface="Adobe Clean Han Normal" panose="020B0400000000000000" pitchFamily="34" charset="-128"/>
                  <a:ea typeface="Adobe Clean Han Normal" panose="020B0400000000000000" pitchFamily="34" charset="-128"/>
                </a:rPr>
                <a:t>サポート対象ユーザーとして承認されていない人もサポートチームに連絡することはできますが、オンラインヘルプやフォーラムに案内されます。</a:t>
              </a:r>
            </a:p>
          </p:txBody>
        </p:sp>
        <p:grpSp>
          <p:nvGrpSpPr>
            <p:cNvPr id="74" name="Group 73">
              <a:extLst>
                <a:ext uri="{FF2B5EF4-FFF2-40B4-BE49-F238E27FC236}">
                  <a16:creationId xmlns:a16="http://schemas.microsoft.com/office/drawing/2014/main" id="{6C988D8A-1267-478E-969F-D94BEE14061C}"/>
                </a:ext>
              </a:extLst>
            </p:cNvPr>
            <p:cNvGrpSpPr/>
            <p:nvPr/>
          </p:nvGrpSpPr>
          <p:grpSpPr>
            <a:xfrm>
              <a:off x="1666668" y="2018857"/>
              <a:ext cx="1080000" cy="1080000"/>
              <a:chOff x="4335969" y="2307774"/>
              <a:chExt cx="1371948" cy="1371948"/>
            </a:xfrm>
          </p:grpSpPr>
          <p:grpSp>
            <p:nvGrpSpPr>
              <p:cNvPr id="77" name="Group 76">
                <a:extLst>
                  <a:ext uri="{FF2B5EF4-FFF2-40B4-BE49-F238E27FC236}">
                    <a16:creationId xmlns:a16="http://schemas.microsoft.com/office/drawing/2014/main" id="{9046B7EB-B5EB-425F-BB47-0C64060487B8}"/>
                  </a:ext>
                </a:extLst>
              </p:cNvPr>
              <p:cNvGrpSpPr/>
              <p:nvPr/>
            </p:nvGrpSpPr>
            <p:grpSpPr>
              <a:xfrm>
                <a:off x="4335969" y="2307774"/>
                <a:ext cx="1371948" cy="1371948"/>
                <a:chOff x="5378677" y="2730500"/>
                <a:chExt cx="2095500" cy="2095500"/>
              </a:xfrm>
            </p:grpSpPr>
            <p:sp>
              <p:nvSpPr>
                <p:cNvPr id="79" name="Oval 78">
                  <a:extLst>
                    <a:ext uri="{FF2B5EF4-FFF2-40B4-BE49-F238E27FC236}">
                      <a16:creationId xmlns:a16="http://schemas.microsoft.com/office/drawing/2014/main" id="{800E5CD4-07CA-4478-954C-B5F59F0346FB}"/>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0" name="Oval 79">
                  <a:extLst>
                    <a:ext uri="{FF2B5EF4-FFF2-40B4-BE49-F238E27FC236}">
                      <a16:creationId xmlns:a16="http://schemas.microsoft.com/office/drawing/2014/main" id="{0E08CA2C-EAA0-45E9-82E9-4DAF1E4F970A}"/>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78" name="Oval 77">
                <a:extLst>
                  <a:ext uri="{FF2B5EF4-FFF2-40B4-BE49-F238E27FC236}">
                    <a16:creationId xmlns:a16="http://schemas.microsoft.com/office/drawing/2014/main" id="{7BC1F51E-726C-40E4-A9A4-418211BE3153}"/>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grpSp>
      <p:grpSp>
        <p:nvGrpSpPr>
          <p:cNvPr id="5" name="Group 4">
            <a:extLst>
              <a:ext uri="{FF2B5EF4-FFF2-40B4-BE49-F238E27FC236}">
                <a16:creationId xmlns:a16="http://schemas.microsoft.com/office/drawing/2014/main" id="{13910C65-882F-4D22-9E1C-993CDBBB716D}"/>
              </a:ext>
            </a:extLst>
          </p:cNvPr>
          <p:cNvGrpSpPr/>
          <p:nvPr/>
        </p:nvGrpSpPr>
        <p:grpSpPr>
          <a:xfrm>
            <a:off x="4259998" y="1957894"/>
            <a:ext cx="3672000" cy="4442903"/>
            <a:chOff x="4259999" y="2018857"/>
            <a:chExt cx="3672000" cy="4442903"/>
          </a:xfrm>
        </p:grpSpPr>
        <p:sp>
          <p:nvSpPr>
            <p:cNvPr id="63" name="Rectangle: Rounded Corners 62">
              <a:extLst>
                <a:ext uri="{FF2B5EF4-FFF2-40B4-BE49-F238E27FC236}">
                  <a16:creationId xmlns:a16="http://schemas.microsoft.com/office/drawing/2014/main" id="{0ACE4051-4793-4CB7-ABA2-DD4242F8D881}"/>
                </a:ext>
              </a:extLst>
            </p:cNvPr>
            <p:cNvSpPr/>
            <p:nvPr/>
          </p:nvSpPr>
          <p:spPr>
            <a:xfrm>
              <a:off x="4259999"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67" name="Applications">
              <a:extLst>
                <a:ext uri="{FF2B5EF4-FFF2-40B4-BE49-F238E27FC236}">
                  <a16:creationId xmlns:a16="http://schemas.microsoft.com/office/drawing/2014/main" id="{8ACE338E-DD92-479D-858B-3BBC6C1E4AAC}"/>
                </a:ext>
              </a:extLst>
            </p:cNvPr>
            <p:cNvSpPr txBox="1"/>
            <p:nvPr/>
          </p:nvSpPr>
          <p:spPr>
            <a:xfrm>
              <a:off x="4385999" y="3212988"/>
              <a:ext cx="3420000" cy="458258"/>
            </a:xfrm>
            <a:prstGeom prst="rect">
              <a:avLst/>
            </a:prstGeom>
            <a:ln w="3175">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ja-JP" sz="1600" dirty="0">
                  <a:latin typeface="Adobe Clean Han ExtraBold" panose="020B0800000000000000" pitchFamily="34" charset="-128"/>
                  <a:ea typeface="Adobe Clean Han ExtraBold" panose="020B0800000000000000" pitchFamily="34" charset="-128"/>
                </a:rPr>
                <a:t>サポート対象ユーザーの </a:t>
              </a:r>
            </a:p>
            <a:p>
              <a:pPr algn="ctr"/>
              <a:r>
                <a:rPr lang="ja-JP" sz="1600" dirty="0">
                  <a:latin typeface="Adobe Clean Han ExtraBold" panose="020B0800000000000000" pitchFamily="34" charset="-128"/>
                  <a:ea typeface="Adobe Clean Han ExtraBold" panose="020B0800000000000000" pitchFamily="34" charset="-128"/>
                </a:rPr>
                <a:t>変更または追加</a:t>
              </a:r>
            </a:p>
          </p:txBody>
        </p:sp>
        <p:sp>
          <p:nvSpPr>
            <p:cNvPr id="68" name="Rectangle 67">
              <a:extLst>
                <a:ext uri="{FF2B5EF4-FFF2-40B4-BE49-F238E27FC236}">
                  <a16:creationId xmlns:a16="http://schemas.microsoft.com/office/drawing/2014/main" id="{F55366C7-0E51-4B1D-B0EA-8421EAAC4EB2}"/>
                </a:ext>
              </a:extLst>
            </p:cNvPr>
            <p:cNvSpPr/>
            <p:nvPr/>
          </p:nvSpPr>
          <p:spPr>
            <a:xfrm>
              <a:off x="4385999" y="3756838"/>
              <a:ext cx="3420000" cy="1015663"/>
            </a:xfrm>
            <a:prstGeom prst="rect">
              <a:avLst/>
            </a:prstGeom>
          </p:spPr>
          <p:txBody>
            <a:bodyPr wrap="square">
              <a:spAutoFit/>
            </a:bodyPr>
            <a:lstStyle/>
            <a:p>
              <a:pPr>
                <a:spcAft>
                  <a:spcPts val="300"/>
                </a:spcAft>
                <a:buClr>
                  <a:srgbClr val="000000">
                    <a:lumMod val="85000"/>
                    <a:lumOff val="15000"/>
                  </a:srgbClr>
                </a:buClr>
                <a:defRPr/>
              </a:pPr>
              <a:r>
                <a:rPr lang="ja-JP" altLang="en-US" sz="1200" dirty="0">
                  <a:solidFill>
                    <a:srgbClr val="2C2C2C"/>
                  </a:solidFill>
                  <a:latin typeface="Adobe Clean Han Normal" panose="020B0400000000000000" pitchFamily="34" charset="-128"/>
                  <a:ea typeface="Adobe Clean Han Normal" panose="020B0400000000000000" pitchFamily="34" charset="-128"/>
                </a:rPr>
                <a:t>既存のサポート対象ユーザーリストの変更ができるのは同じ組織内の既存サポート対象ユーザーのみです。</a:t>
              </a:r>
              <a:r>
                <a:rPr lang="ja-JP" sz="1200" dirty="0">
                  <a:solidFill>
                    <a:srgbClr val="2C2C2C"/>
                  </a:solidFill>
                  <a:latin typeface="Adobe Clean Han Normal" panose="020B0400000000000000" pitchFamily="34" charset="-128"/>
                  <a:ea typeface="Adobe Clean Han Normal" panose="020B0400000000000000" pitchFamily="34" charset="-128"/>
                </a:rPr>
                <a:t>ユーザーを追加または削除するには、カスタマーサポートに電話またはメールでご連絡ください。</a:t>
              </a:r>
            </a:p>
          </p:txBody>
        </p:sp>
        <p:grpSp>
          <p:nvGrpSpPr>
            <p:cNvPr id="65" name="Group 64">
              <a:extLst>
                <a:ext uri="{FF2B5EF4-FFF2-40B4-BE49-F238E27FC236}">
                  <a16:creationId xmlns:a16="http://schemas.microsoft.com/office/drawing/2014/main" id="{A03FF7E3-29A7-41CA-B0D2-E8C179BD29F4}"/>
                </a:ext>
              </a:extLst>
            </p:cNvPr>
            <p:cNvGrpSpPr/>
            <p:nvPr/>
          </p:nvGrpSpPr>
          <p:grpSpPr>
            <a:xfrm>
              <a:off x="5555999" y="2018857"/>
              <a:ext cx="1080000" cy="1080000"/>
              <a:chOff x="4335969" y="2307774"/>
              <a:chExt cx="1371948" cy="1371948"/>
            </a:xfrm>
          </p:grpSpPr>
          <p:grpSp>
            <p:nvGrpSpPr>
              <p:cNvPr id="69" name="Group 68">
                <a:extLst>
                  <a:ext uri="{FF2B5EF4-FFF2-40B4-BE49-F238E27FC236}">
                    <a16:creationId xmlns:a16="http://schemas.microsoft.com/office/drawing/2014/main" id="{222BEA75-F8E3-46BF-AE54-393DB1CDD1C8}"/>
                  </a:ext>
                </a:extLst>
              </p:cNvPr>
              <p:cNvGrpSpPr/>
              <p:nvPr/>
            </p:nvGrpSpPr>
            <p:grpSpPr>
              <a:xfrm>
                <a:off x="4335969" y="2307774"/>
                <a:ext cx="1371948" cy="1371948"/>
                <a:chOff x="5378677" y="2730500"/>
                <a:chExt cx="2095500" cy="2095500"/>
              </a:xfrm>
            </p:grpSpPr>
            <p:sp>
              <p:nvSpPr>
                <p:cNvPr id="71" name="Oval 70">
                  <a:extLst>
                    <a:ext uri="{FF2B5EF4-FFF2-40B4-BE49-F238E27FC236}">
                      <a16:creationId xmlns:a16="http://schemas.microsoft.com/office/drawing/2014/main" id="{89A85624-9DC3-49F5-88A4-C3BAB86E1AE6}"/>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72" name="Oval 71">
                  <a:extLst>
                    <a:ext uri="{FF2B5EF4-FFF2-40B4-BE49-F238E27FC236}">
                      <a16:creationId xmlns:a16="http://schemas.microsoft.com/office/drawing/2014/main" id="{A0AA2F82-47A4-443C-9B4C-4A7E889E6AB5}"/>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70" name="Oval 69">
                <a:extLst>
                  <a:ext uri="{FF2B5EF4-FFF2-40B4-BE49-F238E27FC236}">
                    <a16:creationId xmlns:a16="http://schemas.microsoft.com/office/drawing/2014/main" id="{D9E745F6-25BB-4B42-8CE7-40039D62657D}"/>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grpSp>
      <p:grpSp>
        <p:nvGrpSpPr>
          <p:cNvPr id="4" name="Group 3">
            <a:extLst>
              <a:ext uri="{FF2B5EF4-FFF2-40B4-BE49-F238E27FC236}">
                <a16:creationId xmlns:a16="http://schemas.microsoft.com/office/drawing/2014/main" id="{7840771C-7212-4105-94EA-3D6EED0D6F58}"/>
              </a:ext>
            </a:extLst>
          </p:cNvPr>
          <p:cNvGrpSpPr/>
          <p:nvPr/>
        </p:nvGrpSpPr>
        <p:grpSpPr>
          <a:xfrm>
            <a:off x="8149329" y="1957894"/>
            <a:ext cx="3672000" cy="4442903"/>
            <a:chOff x="8149329" y="2018857"/>
            <a:chExt cx="3672000" cy="4442903"/>
          </a:xfrm>
        </p:grpSpPr>
        <p:sp>
          <p:nvSpPr>
            <p:cNvPr id="54" name="Rectangle: Rounded Corners 53">
              <a:extLst>
                <a:ext uri="{FF2B5EF4-FFF2-40B4-BE49-F238E27FC236}">
                  <a16:creationId xmlns:a16="http://schemas.microsoft.com/office/drawing/2014/main" id="{6B05AC73-A5C4-4CF3-B841-7E357AD15746}"/>
                </a:ext>
              </a:extLst>
            </p:cNvPr>
            <p:cNvSpPr/>
            <p:nvPr/>
          </p:nvSpPr>
          <p:spPr>
            <a:xfrm>
              <a:off x="8149329"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dirty="0">
                <a:solidFill>
                  <a:srgbClr val="FFFFFF"/>
                </a:solidFill>
                <a:latin typeface="Adobe Clean SemiLight" panose="020B0403020404020204" pitchFamily="34" charset="0"/>
              </a:endParaRPr>
            </a:p>
          </p:txBody>
        </p:sp>
        <p:sp>
          <p:nvSpPr>
            <p:cNvPr id="56" name="Applications">
              <a:extLst>
                <a:ext uri="{FF2B5EF4-FFF2-40B4-BE49-F238E27FC236}">
                  <a16:creationId xmlns:a16="http://schemas.microsoft.com/office/drawing/2014/main" id="{54B9C794-722B-4C1C-9A1C-DB5673AB3792}"/>
                </a:ext>
              </a:extLst>
            </p:cNvPr>
            <p:cNvSpPr txBox="1"/>
            <p:nvPr/>
          </p:nvSpPr>
          <p:spPr>
            <a:xfrm>
              <a:off x="8275329" y="3212988"/>
              <a:ext cx="3420000" cy="458258"/>
            </a:xfrm>
            <a:prstGeom prst="rect">
              <a:avLst/>
            </a:prstGeom>
            <a:ln w="3175">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ja-JP" sz="1600" dirty="0">
                  <a:latin typeface="Adobe Clean Han ExtraBold" panose="020B0800000000000000" pitchFamily="34" charset="-128"/>
                  <a:ea typeface="Adobe Clean Han ExtraBold" panose="020B0800000000000000" pitchFamily="34" charset="-128"/>
                </a:rPr>
                <a:t>アドビサポートへの</a:t>
              </a:r>
            </a:p>
            <a:p>
              <a:pPr algn="ctr"/>
              <a:r>
                <a:rPr lang="ja-JP" sz="1600" dirty="0">
                  <a:latin typeface="Adobe Clean Han ExtraBold" panose="020B0800000000000000" pitchFamily="34" charset="-128"/>
                  <a:ea typeface="Adobe Clean Han ExtraBold" panose="020B0800000000000000" pitchFamily="34" charset="-128"/>
                </a:rPr>
                <a:t>問い合わせ方法</a:t>
              </a:r>
            </a:p>
          </p:txBody>
        </p:sp>
        <p:sp>
          <p:nvSpPr>
            <p:cNvPr id="57" name="Rectangle 56">
              <a:extLst>
                <a:ext uri="{FF2B5EF4-FFF2-40B4-BE49-F238E27FC236}">
                  <a16:creationId xmlns:a16="http://schemas.microsoft.com/office/drawing/2014/main" id="{9CC8CEC8-BB63-449B-992A-DA1A8837F6D1}"/>
                </a:ext>
              </a:extLst>
            </p:cNvPr>
            <p:cNvSpPr/>
            <p:nvPr/>
          </p:nvSpPr>
          <p:spPr>
            <a:xfrm>
              <a:off x="8275329" y="3756838"/>
              <a:ext cx="3470844" cy="1508105"/>
            </a:xfrm>
            <a:prstGeom prst="rect">
              <a:avLst/>
            </a:prstGeom>
          </p:spPr>
          <p:txBody>
            <a:bodyPr wrap="square">
              <a:spAutoFit/>
            </a:bodyPr>
            <a:lstStyle/>
            <a:p>
              <a:pPr marL="0" lvl="1">
                <a:spcAft>
                  <a:spcPts val="600"/>
                </a:spcAft>
              </a:pPr>
              <a:r>
                <a:rPr lang="ja-JP" sz="1200" b="1" dirty="0">
                  <a:latin typeface="Adobe Clean Han Normal" panose="020B0400000000000000" pitchFamily="34" charset="-128"/>
                  <a:ea typeface="Adobe Clean Han Normal" panose="020B0400000000000000" pitchFamily="34" charset="-128"/>
                </a:rPr>
                <a:t>Experience League サポート：</a:t>
              </a:r>
              <a:r>
                <a:rPr lang="ja-JP" sz="1100" dirty="0">
                  <a:solidFill>
                    <a:srgbClr val="00B0F0"/>
                  </a:solidFill>
                  <a:latin typeface="Adobe Clean Han Normal" panose="020B0400000000000000" pitchFamily="34" charset="-128"/>
                  <a:ea typeface="Adobe Clean Han Normal" panose="020B0400000000000000" pitchFamily="34" charset="-128"/>
                  <a:hlinkClick r:id="rId2">
                    <a:extLst>
                      <a:ext uri="{A12FA001-AC4F-418D-AE19-62706E023703}">
                        <ahyp:hlinkClr xmlns:ahyp="http://schemas.microsoft.com/office/drawing/2018/hyperlinkcolor" val="tx"/>
                      </a:ext>
                    </a:extLst>
                  </a:hlinkClick>
                </a:rPr>
                <a:t>https://experienceleague.adobe.com/?support-solution=General#support</a:t>
              </a:r>
            </a:p>
            <a:p>
              <a:pPr marL="0" lvl="1">
                <a:spcAft>
                  <a:spcPts val="600"/>
                </a:spcAft>
              </a:pPr>
              <a:endParaRPr lang="en-US" sz="1200" dirty="0">
                <a:solidFill>
                  <a:srgbClr val="00B0F0"/>
                </a:solidFill>
                <a:latin typeface="Adobe Clean Han Normal" panose="020B0400000000000000" pitchFamily="34" charset="-128"/>
                <a:ea typeface="Adobe Clean Han Normal" panose="020B0400000000000000" pitchFamily="34" charset="-128"/>
              </a:endParaRPr>
            </a:p>
            <a:p>
              <a:pPr marL="0" lvl="1">
                <a:spcAft>
                  <a:spcPts val="600"/>
                </a:spcAft>
              </a:pPr>
              <a:r>
                <a:rPr lang="ja-JP" sz="1200" b="1" dirty="0">
                  <a:latin typeface="Adobe Clean Han Normal" panose="020B0400000000000000" pitchFamily="34" charset="-128"/>
                  <a:ea typeface="Adobe Clean Han Normal" panose="020B0400000000000000" pitchFamily="34" charset="-128"/>
                </a:rPr>
                <a:t>電話番号：</a:t>
              </a:r>
              <a:r>
                <a:rPr lang="ja-JP" sz="1100" u="sng" dirty="0">
                  <a:solidFill>
                    <a:srgbClr val="00B0F0"/>
                  </a:solidFill>
                  <a:latin typeface="Adobe Clean Han Normal" panose="020B0400000000000000" pitchFamily="34" charset="-128"/>
                  <a:ea typeface="Adobe Clean Han Normal" panose="020B0400000000000000" pitchFamily="34" charset="-128"/>
                  <a:hlinkClick r:id="rId3">
                    <a:extLst>
                      <a:ext uri="{A12FA001-AC4F-418D-AE19-62706E023703}">
                        <ahyp:hlinkClr xmlns:ahyp="http://schemas.microsoft.com/office/drawing/2018/hyperlinkcolor" val="tx"/>
                      </a:ext>
                    </a:extLst>
                  </a:hlinkClick>
                </a:rPr>
                <a:t>https://helpx.adobe.com/contact/dma external/DMACustomeCareRegionalPhoneNumbers.html</a:t>
              </a:r>
              <a:endParaRPr lang="ja-JP" sz="1200" u="sng" dirty="0">
                <a:solidFill>
                  <a:srgbClr val="00B0F0"/>
                </a:solidFill>
                <a:latin typeface="Adobe Clean Han Normal" panose="020B0400000000000000" pitchFamily="34" charset="-128"/>
                <a:ea typeface="Adobe Clean Han Normal" panose="020B0400000000000000" pitchFamily="34" charset="-128"/>
                <a:hlinkClick r:id="rId3">
                  <a:extLst>
                    <a:ext uri="{A12FA001-AC4F-418D-AE19-62706E023703}">
                      <ahyp:hlinkClr xmlns:ahyp="http://schemas.microsoft.com/office/drawing/2018/hyperlinkcolor" val="tx"/>
                    </a:ext>
                  </a:extLst>
                </a:hlinkClick>
              </a:endParaRPr>
            </a:p>
          </p:txBody>
        </p:sp>
        <p:grpSp>
          <p:nvGrpSpPr>
            <p:cNvPr id="55" name="Group 54">
              <a:extLst>
                <a:ext uri="{FF2B5EF4-FFF2-40B4-BE49-F238E27FC236}">
                  <a16:creationId xmlns:a16="http://schemas.microsoft.com/office/drawing/2014/main" id="{9DF2BD6E-61FA-42F7-A059-48261C91652A}"/>
                </a:ext>
              </a:extLst>
            </p:cNvPr>
            <p:cNvGrpSpPr/>
            <p:nvPr/>
          </p:nvGrpSpPr>
          <p:grpSpPr>
            <a:xfrm>
              <a:off x="9445329" y="2018857"/>
              <a:ext cx="1080000" cy="1080000"/>
              <a:chOff x="4335969" y="2307774"/>
              <a:chExt cx="1371948" cy="1371948"/>
            </a:xfrm>
          </p:grpSpPr>
          <p:grpSp>
            <p:nvGrpSpPr>
              <p:cNvPr id="58" name="Group 57">
                <a:extLst>
                  <a:ext uri="{FF2B5EF4-FFF2-40B4-BE49-F238E27FC236}">
                    <a16:creationId xmlns:a16="http://schemas.microsoft.com/office/drawing/2014/main" id="{0D54E25B-C310-47D2-AFC0-690F8F763F3C}"/>
                  </a:ext>
                </a:extLst>
              </p:cNvPr>
              <p:cNvGrpSpPr/>
              <p:nvPr/>
            </p:nvGrpSpPr>
            <p:grpSpPr>
              <a:xfrm>
                <a:off x="4335969" y="2307774"/>
                <a:ext cx="1371948" cy="1371948"/>
                <a:chOff x="5378677" y="2730500"/>
                <a:chExt cx="2095500" cy="2095500"/>
              </a:xfrm>
            </p:grpSpPr>
            <p:sp>
              <p:nvSpPr>
                <p:cNvPr id="61" name="Oval 60">
                  <a:extLst>
                    <a:ext uri="{FF2B5EF4-FFF2-40B4-BE49-F238E27FC236}">
                      <a16:creationId xmlns:a16="http://schemas.microsoft.com/office/drawing/2014/main" id="{860E3926-5943-402E-AC1D-510CB2057637}"/>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62" name="Oval 61">
                  <a:extLst>
                    <a:ext uri="{FF2B5EF4-FFF2-40B4-BE49-F238E27FC236}">
                      <a16:creationId xmlns:a16="http://schemas.microsoft.com/office/drawing/2014/main" id="{FEBA1677-C2DC-44C4-8B81-C80ABDDD495C}"/>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59" name="Oval 58">
                <a:extLst>
                  <a:ext uri="{FF2B5EF4-FFF2-40B4-BE49-F238E27FC236}">
                    <a16:creationId xmlns:a16="http://schemas.microsoft.com/office/drawing/2014/main" id="{E8C52B48-3ABD-4D9B-907D-5EABE5DDD491}"/>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grpSp>
      <p:sp>
        <p:nvSpPr>
          <p:cNvPr id="35" name="Rectangle 34">
            <a:extLst>
              <a:ext uri="{FF2B5EF4-FFF2-40B4-BE49-F238E27FC236}">
                <a16:creationId xmlns:a16="http://schemas.microsoft.com/office/drawing/2014/main" id="{85DB875C-3931-459B-9D74-BFB6A06F864A}"/>
              </a:ext>
            </a:extLst>
          </p:cNvPr>
          <p:cNvSpPr/>
          <p:nvPr/>
        </p:nvSpPr>
        <p:spPr>
          <a:xfrm>
            <a:off x="0" y="946380"/>
            <a:ext cx="12192000" cy="863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dirty="0">
                <a:latin typeface="Adobe Clean Han Normal" panose="020B0400000000000000" pitchFamily="34" charset="-128"/>
                <a:ea typeface="Adobe Clean Han Normal" panose="020B0400000000000000" pitchFamily="34" charset="-128"/>
              </a:rPr>
              <a:t>アドビカスタマーサポートのスペシャリストは、Adobe Experience Cloud の全ソリューションについて幅広いトレーニングを受けています。ソリューションの機能や設定、問題のほか、一般的なノウハウに関する質問についても、</a:t>
            </a:r>
            <a:br>
              <a:rPr lang="sk-SK" altLang="ja-JP" dirty="0">
                <a:latin typeface="Adobe Clean Han Normal" panose="020B0400000000000000" pitchFamily="34" charset="-128"/>
                <a:ea typeface="Adobe Clean Han Normal" panose="020B0400000000000000" pitchFamily="34" charset="-128"/>
              </a:rPr>
            </a:br>
            <a:r>
              <a:rPr lang="ja-JP" dirty="0">
                <a:latin typeface="Adobe Clean Han Normal" panose="020B0400000000000000" pitchFamily="34" charset="-128"/>
                <a:ea typeface="Adobe Clean Han Normal" panose="020B0400000000000000" pitchFamily="34" charset="-128"/>
              </a:rPr>
              <a:t>お客様をサポートすることができます。</a:t>
            </a:r>
          </a:p>
        </p:txBody>
      </p:sp>
      <p:pic>
        <p:nvPicPr>
          <p:cNvPr id="8" name="Graphic 7">
            <a:extLst>
              <a:ext uri="{FF2B5EF4-FFF2-40B4-BE49-F238E27FC236}">
                <a16:creationId xmlns:a16="http://schemas.microsoft.com/office/drawing/2014/main" id="{67C19E7E-ED61-4978-814B-DE33BE8A04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1893" y="2242380"/>
            <a:ext cx="418084" cy="457280"/>
          </a:xfrm>
          <a:prstGeom prst="rect">
            <a:avLst/>
          </a:prstGeom>
        </p:spPr>
      </p:pic>
      <p:pic>
        <p:nvPicPr>
          <p:cNvPr id="10" name="Graphic 9">
            <a:extLst>
              <a:ext uri="{FF2B5EF4-FFF2-40B4-BE49-F238E27FC236}">
                <a16:creationId xmlns:a16="http://schemas.microsoft.com/office/drawing/2014/main" id="{58A489DE-8910-4974-974C-CE5E1BAA24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70733" y="2307441"/>
            <a:ext cx="450533" cy="424415"/>
          </a:xfrm>
          <a:prstGeom prst="rect">
            <a:avLst/>
          </a:prstGeom>
        </p:spPr>
      </p:pic>
      <p:pic>
        <p:nvPicPr>
          <p:cNvPr id="12" name="Graphic 11">
            <a:extLst>
              <a:ext uri="{FF2B5EF4-FFF2-40B4-BE49-F238E27FC236}">
                <a16:creationId xmlns:a16="http://schemas.microsoft.com/office/drawing/2014/main" id="{D5DEFB05-462B-49E6-8F00-A964D67636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54723" y="2257158"/>
            <a:ext cx="465038" cy="465038"/>
          </a:xfrm>
          <a:prstGeom prst="rect">
            <a:avLst/>
          </a:prstGeom>
        </p:spPr>
      </p:pic>
    </p:spTree>
    <p:extLst>
      <p:ext uri="{BB962C8B-B14F-4D97-AF65-F5344CB8AC3E}">
        <p14:creationId xmlns:p14="http://schemas.microsoft.com/office/powerpoint/2010/main" val="3593309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ja-JP" dirty="0">
                <a:ea typeface="Adobe Clean Han ExtraBold" panose="020B0800000000000000" pitchFamily="34" charset="-128"/>
              </a:rPr>
              <a:t>ツールとリソース</a:t>
            </a:r>
          </a:p>
        </p:txBody>
      </p:sp>
      <p:sp>
        <p:nvSpPr>
          <p:cNvPr id="35" name="Rectangle 34">
            <a:extLst>
              <a:ext uri="{FF2B5EF4-FFF2-40B4-BE49-F238E27FC236}">
                <a16:creationId xmlns:a16="http://schemas.microsoft.com/office/drawing/2014/main" id="{85DB875C-3931-459B-9D74-BFB6A06F864A}"/>
              </a:ext>
            </a:extLst>
          </p:cNvPr>
          <p:cNvSpPr/>
          <p:nvPr/>
        </p:nvSpPr>
        <p:spPr>
          <a:xfrm>
            <a:off x="0" y="1225044"/>
            <a:ext cx="12192000"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dirty="0">
                <a:latin typeface="Adobe Clean Han Normal" panose="020B0400000000000000" pitchFamily="34" charset="-128"/>
                <a:ea typeface="Adobe Clean Han Normal" panose="020B0400000000000000" pitchFamily="34" charset="-128"/>
              </a:rPr>
              <a:t>アドビでは多種多様な情報やリソースをご用意しています。まず、以下をご確認ください。</a:t>
            </a:r>
          </a:p>
        </p:txBody>
      </p:sp>
      <p:grpSp>
        <p:nvGrpSpPr>
          <p:cNvPr id="87" name="Group 86">
            <a:extLst>
              <a:ext uri="{FF2B5EF4-FFF2-40B4-BE49-F238E27FC236}">
                <a16:creationId xmlns:a16="http://schemas.microsoft.com/office/drawing/2014/main" id="{6D76096E-17AC-420F-A345-DCA3D484D755}"/>
              </a:ext>
            </a:extLst>
          </p:cNvPr>
          <p:cNvGrpSpPr/>
          <p:nvPr/>
        </p:nvGrpSpPr>
        <p:grpSpPr>
          <a:xfrm>
            <a:off x="9553657" y="2204039"/>
            <a:ext cx="1631116" cy="1631116"/>
            <a:chOff x="5378677" y="2730500"/>
            <a:chExt cx="2095500" cy="2095500"/>
          </a:xfrm>
        </p:grpSpPr>
        <p:sp>
          <p:nvSpPr>
            <p:cNvPr id="92" name="Oval 91">
              <a:extLst>
                <a:ext uri="{FF2B5EF4-FFF2-40B4-BE49-F238E27FC236}">
                  <a16:creationId xmlns:a16="http://schemas.microsoft.com/office/drawing/2014/main" id="{766A4067-67EB-4561-8914-427824F27E9D}"/>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93" name="Oval 92">
              <a:extLst>
                <a:ext uri="{FF2B5EF4-FFF2-40B4-BE49-F238E27FC236}">
                  <a16:creationId xmlns:a16="http://schemas.microsoft.com/office/drawing/2014/main" id="{5EE13BA1-CE74-4913-88CD-2EDC67643A4D}"/>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88" name="Oval 87">
            <a:extLst>
              <a:ext uri="{FF2B5EF4-FFF2-40B4-BE49-F238E27FC236}">
                <a16:creationId xmlns:a16="http://schemas.microsoft.com/office/drawing/2014/main" id="{528F4B45-7EA8-47EF-8B80-8BE17340974B}"/>
              </a:ext>
            </a:extLst>
          </p:cNvPr>
          <p:cNvSpPr/>
          <p:nvPr/>
        </p:nvSpPr>
        <p:spPr>
          <a:xfrm>
            <a:off x="963892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9" name="Rectangle 88">
            <a:extLst>
              <a:ext uri="{FF2B5EF4-FFF2-40B4-BE49-F238E27FC236}">
                <a16:creationId xmlns:a16="http://schemas.microsoft.com/office/drawing/2014/main" id="{23E38787-64A1-4959-846D-F1E304FA4401}"/>
              </a:ext>
            </a:extLst>
          </p:cNvPr>
          <p:cNvSpPr/>
          <p:nvPr/>
        </p:nvSpPr>
        <p:spPr>
          <a:xfrm>
            <a:off x="9019215" y="4732807"/>
            <a:ext cx="2700000" cy="1200329"/>
          </a:xfrm>
          <a:prstGeom prst="rect">
            <a:avLst/>
          </a:prstGeom>
        </p:spPr>
        <p:txBody>
          <a:bodyPr wrap="square">
            <a:spAutoFit/>
          </a:bodyPr>
          <a:lstStyle/>
          <a:p>
            <a:pPr algn="ctr"/>
            <a:r>
              <a:rPr lang="ja-JP" sz="1200" dirty="0">
                <a:latin typeface="Adobe Clean Han Normal" panose="020B0400000000000000" pitchFamily="34" charset="-128"/>
                <a:ea typeface="Adobe Clean Han Normal" panose="020B0400000000000000" pitchFamily="34" charset="-128"/>
              </a:rPr>
              <a:t>専門家の監修による学習コースやチュートリアル、ドキュメント、</a:t>
            </a:r>
            <a:br>
              <a:rPr lang="sk-SK" altLang="ja-JP" sz="1200" dirty="0">
                <a:latin typeface="Adobe Clean Han Normal" panose="020B0400000000000000" pitchFamily="34" charset="-128"/>
                <a:ea typeface="Adobe Clean Han Normal" panose="020B0400000000000000" pitchFamily="34" charset="-128"/>
              </a:rPr>
            </a:br>
            <a:r>
              <a:rPr lang="ja-JP" sz="1200" dirty="0">
                <a:latin typeface="Adobe Clean Han Normal" panose="020B0400000000000000" pitchFamily="34" charset="-128"/>
                <a:ea typeface="Adobe Clean Han Normal" panose="020B0400000000000000" pitchFamily="34" charset="-128"/>
              </a:rPr>
              <a:t>コミュニティ、サポートリソースが揃っています</a:t>
            </a:r>
            <a:br>
              <a:rPr lang="ja-JP" sz="1200" dirty="0">
                <a:latin typeface="Adobe Clean Han Normal" panose="020B0400000000000000" pitchFamily="34" charset="-128"/>
                <a:ea typeface="Adobe Clean Han Normal" panose="020B0400000000000000" pitchFamily="34" charset="-128"/>
              </a:rPr>
            </a:br>
            <a:endParaRPr lang="ja-JP" sz="1200" dirty="0">
              <a:latin typeface="Adobe Clean Han Normal" panose="020B0400000000000000" pitchFamily="34" charset="-128"/>
              <a:ea typeface="Adobe Clean Han Normal" panose="020B0400000000000000" pitchFamily="34" charset="-128"/>
            </a:endParaRPr>
          </a:p>
          <a:p>
            <a:pPr algn="ctr"/>
            <a:r>
              <a:rPr lang="ja-JP" sz="1200" dirty="0">
                <a:solidFill>
                  <a:srgbClr val="308FFF"/>
                </a:solidFill>
                <a:latin typeface="Adobe Clean Han Normal" panose="020B0400000000000000" pitchFamily="34" charset="-128"/>
                <a:ea typeface="Adobe Clean Han Normal" panose="020B0400000000000000" pitchFamily="34" charset="-128"/>
                <a:hlinkClick r:id="rId2"/>
              </a:rPr>
              <a:t>詳細情報</a:t>
            </a:r>
          </a:p>
        </p:txBody>
      </p:sp>
      <p:cxnSp>
        <p:nvCxnSpPr>
          <p:cNvPr id="90" name="Straight Connector 89">
            <a:extLst>
              <a:ext uri="{FF2B5EF4-FFF2-40B4-BE49-F238E27FC236}">
                <a16:creationId xmlns:a16="http://schemas.microsoft.com/office/drawing/2014/main" id="{560142A9-E650-4678-AC3E-6A188BD3148D}"/>
              </a:ext>
            </a:extLst>
          </p:cNvPr>
          <p:cNvCxnSpPr>
            <a:cxnSpLocks/>
          </p:cNvCxnSpPr>
          <p:nvPr/>
        </p:nvCxnSpPr>
        <p:spPr>
          <a:xfrm>
            <a:off x="945410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91" name="Freeform: Shape 90">
            <a:extLst>
              <a:ext uri="{FF2B5EF4-FFF2-40B4-BE49-F238E27FC236}">
                <a16:creationId xmlns:a16="http://schemas.microsoft.com/office/drawing/2014/main" id="{53F4038A-4057-4429-93B0-4F9A67D99F99}"/>
              </a:ext>
            </a:extLst>
          </p:cNvPr>
          <p:cNvSpPr/>
          <p:nvPr/>
        </p:nvSpPr>
        <p:spPr>
          <a:xfrm rot="10800000">
            <a:off x="10280161"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sp>
        <p:nvSpPr>
          <p:cNvPr id="94" name="Rectangle 93">
            <a:extLst>
              <a:ext uri="{FF2B5EF4-FFF2-40B4-BE49-F238E27FC236}">
                <a16:creationId xmlns:a16="http://schemas.microsoft.com/office/drawing/2014/main" id="{A1FFAAD7-D6E6-4D4D-995F-A3488711F00B}"/>
              </a:ext>
            </a:extLst>
          </p:cNvPr>
          <p:cNvSpPr/>
          <p:nvPr/>
        </p:nvSpPr>
        <p:spPr>
          <a:xfrm>
            <a:off x="9019215" y="4158382"/>
            <a:ext cx="2700000" cy="338554"/>
          </a:xfrm>
          <a:prstGeom prst="rect">
            <a:avLst/>
          </a:prstGeom>
        </p:spPr>
        <p:txBody>
          <a:bodyPr wrap="square">
            <a:spAutoFit/>
          </a:bodyPr>
          <a:lstStyle/>
          <a:p>
            <a:pPr algn="ctr"/>
            <a:r>
              <a:rPr lang="ja-JP" sz="1600" dirty="0">
                <a:latin typeface="Adobe Clean Han ExtraBold" panose="020B0800000000000000" pitchFamily="34" charset="-128"/>
                <a:ea typeface="Adobe Clean Han ExtraBold" panose="020B0800000000000000" pitchFamily="34" charset="-128"/>
              </a:rPr>
              <a:t>Experience League</a:t>
            </a:r>
          </a:p>
        </p:txBody>
      </p:sp>
      <p:grpSp>
        <p:nvGrpSpPr>
          <p:cNvPr id="52" name="Group 51">
            <a:extLst>
              <a:ext uri="{FF2B5EF4-FFF2-40B4-BE49-F238E27FC236}">
                <a16:creationId xmlns:a16="http://schemas.microsoft.com/office/drawing/2014/main" id="{CE9175B7-3FC6-4089-9879-D83B648A8B92}"/>
              </a:ext>
            </a:extLst>
          </p:cNvPr>
          <p:cNvGrpSpPr/>
          <p:nvPr/>
        </p:nvGrpSpPr>
        <p:grpSpPr>
          <a:xfrm>
            <a:off x="6704847" y="2204039"/>
            <a:ext cx="1631116" cy="1631116"/>
            <a:chOff x="5378677" y="2730500"/>
            <a:chExt cx="2095500" cy="2095500"/>
          </a:xfrm>
        </p:grpSpPr>
        <p:sp>
          <p:nvSpPr>
            <p:cNvPr id="81" name="Oval 80">
              <a:extLst>
                <a:ext uri="{FF2B5EF4-FFF2-40B4-BE49-F238E27FC236}">
                  <a16:creationId xmlns:a16="http://schemas.microsoft.com/office/drawing/2014/main" id="{2DC2C0D4-DE81-4EF8-9738-F265F16A16EC}"/>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2" name="Oval 81">
              <a:extLst>
                <a:ext uri="{FF2B5EF4-FFF2-40B4-BE49-F238E27FC236}">
                  <a16:creationId xmlns:a16="http://schemas.microsoft.com/office/drawing/2014/main" id="{167611B8-0E91-4E6B-B895-92EFF6E821E7}"/>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53" name="Oval 52">
            <a:extLst>
              <a:ext uri="{FF2B5EF4-FFF2-40B4-BE49-F238E27FC236}">
                <a16:creationId xmlns:a16="http://schemas.microsoft.com/office/drawing/2014/main" id="{81C2F134-A171-433A-88B1-3A74E663D2D8}"/>
              </a:ext>
            </a:extLst>
          </p:cNvPr>
          <p:cNvSpPr/>
          <p:nvPr/>
        </p:nvSpPr>
        <p:spPr>
          <a:xfrm>
            <a:off x="679011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60" name="Rectangle 59">
            <a:extLst>
              <a:ext uri="{FF2B5EF4-FFF2-40B4-BE49-F238E27FC236}">
                <a16:creationId xmlns:a16="http://schemas.microsoft.com/office/drawing/2014/main" id="{B467EDFE-53E6-4C13-8A6D-24AD148CCF62}"/>
              </a:ext>
            </a:extLst>
          </p:cNvPr>
          <p:cNvSpPr/>
          <p:nvPr/>
        </p:nvSpPr>
        <p:spPr>
          <a:xfrm>
            <a:off x="6170405" y="4732807"/>
            <a:ext cx="2700000" cy="1015663"/>
          </a:xfrm>
          <a:prstGeom prst="rect">
            <a:avLst/>
          </a:prstGeom>
        </p:spPr>
        <p:txBody>
          <a:bodyPr wrap="square">
            <a:spAutoFit/>
          </a:bodyPr>
          <a:lstStyle/>
          <a:p>
            <a:pPr algn="ctr"/>
            <a:r>
              <a:rPr lang="ja-JP" sz="1200">
                <a:latin typeface="Adobe Clean Han Normal" panose="020B0400000000000000" pitchFamily="34" charset="-128"/>
                <a:ea typeface="Adobe Clean Han Normal" panose="020B0400000000000000" pitchFamily="34" charset="-128"/>
              </a:rPr>
              <a:t>Adobe Experience Cloud 製品の最新のアップデートやメンテナンスリリースを把握できます</a:t>
            </a:r>
            <a:br>
              <a:rPr lang="ja-JP" sz="1200">
                <a:latin typeface="Adobe Clean Han Normal" panose="020B0400000000000000" pitchFamily="34" charset="-128"/>
                <a:ea typeface="Adobe Clean Han Normal" panose="020B0400000000000000" pitchFamily="34" charset="-128"/>
              </a:rPr>
            </a:br>
            <a:endParaRPr lang="ja-JP" sz="1200">
              <a:latin typeface="Adobe Clean Han Normal" panose="020B0400000000000000" pitchFamily="34" charset="-128"/>
              <a:ea typeface="Adobe Clean Han Normal" panose="020B0400000000000000" pitchFamily="34" charset="-128"/>
            </a:endParaRPr>
          </a:p>
          <a:p>
            <a:pPr algn="ctr"/>
            <a:r>
              <a:rPr lang="ja-JP" sz="1200">
                <a:solidFill>
                  <a:srgbClr val="308FFF"/>
                </a:solidFill>
                <a:latin typeface="Adobe Clean Han Normal" panose="020B0400000000000000" pitchFamily="34" charset="-128"/>
                <a:ea typeface="Adobe Clean Han Normal" panose="020B0400000000000000" pitchFamily="34" charset="-128"/>
                <a:hlinkClick r:id="rId3"/>
              </a:rPr>
              <a:t>詳細情報</a:t>
            </a:r>
          </a:p>
        </p:txBody>
      </p:sp>
      <p:cxnSp>
        <p:nvCxnSpPr>
          <p:cNvPr id="64" name="Straight Connector 63">
            <a:extLst>
              <a:ext uri="{FF2B5EF4-FFF2-40B4-BE49-F238E27FC236}">
                <a16:creationId xmlns:a16="http://schemas.microsoft.com/office/drawing/2014/main" id="{FE4BD6A2-5907-469F-942C-B691063FFF07}"/>
              </a:ext>
            </a:extLst>
          </p:cNvPr>
          <p:cNvCxnSpPr>
            <a:cxnSpLocks/>
          </p:cNvCxnSpPr>
          <p:nvPr/>
        </p:nvCxnSpPr>
        <p:spPr>
          <a:xfrm>
            <a:off x="660529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FD726EF-31D4-4920-9B86-9667C7A3B99E}"/>
              </a:ext>
            </a:extLst>
          </p:cNvPr>
          <p:cNvSpPr/>
          <p:nvPr/>
        </p:nvSpPr>
        <p:spPr>
          <a:xfrm>
            <a:off x="6170405" y="4158382"/>
            <a:ext cx="2700000" cy="584775"/>
          </a:xfrm>
          <a:prstGeom prst="rect">
            <a:avLst/>
          </a:prstGeom>
        </p:spPr>
        <p:txBody>
          <a:bodyPr wrap="square">
            <a:spAutoFit/>
          </a:bodyPr>
          <a:lstStyle/>
          <a:p>
            <a:pPr algn="ctr"/>
            <a:r>
              <a:rPr lang="ja-JP" sz="1600" dirty="0">
                <a:latin typeface="Adobe Clean Han ExtraBold" panose="020B0800000000000000" pitchFamily="34" charset="-128"/>
                <a:ea typeface="Adobe Clean Han ExtraBold" panose="020B0800000000000000" pitchFamily="34" charset="-128"/>
              </a:rPr>
              <a:t>優先度の高い製品の</a:t>
            </a:r>
            <a:br>
              <a:rPr lang="ja-JP" sz="1600" dirty="0">
                <a:latin typeface="Adobe Clean Han ExtraBold" panose="020B0800000000000000" pitchFamily="34" charset="-128"/>
                <a:ea typeface="Adobe Clean Han ExtraBold" panose="020B0800000000000000" pitchFamily="34" charset="-128"/>
              </a:rPr>
            </a:br>
            <a:r>
              <a:rPr lang="ja-JP" sz="1600" dirty="0">
                <a:latin typeface="Adobe Clean Han ExtraBold" panose="020B0800000000000000" pitchFamily="34" charset="-128"/>
                <a:ea typeface="Adobe Clean Han ExtraBold" panose="020B0800000000000000" pitchFamily="34" charset="-128"/>
              </a:rPr>
              <a:t>アップデートサービス</a:t>
            </a:r>
          </a:p>
        </p:txBody>
      </p:sp>
      <p:sp>
        <p:nvSpPr>
          <p:cNvPr id="54" name="Freeform: Shape 53">
            <a:extLst>
              <a:ext uri="{FF2B5EF4-FFF2-40B4-BE49-F238E27FC236}">
                <a16:creationId xmlns:a16="http://schemas.microsoft.com/office/drawing/2014/main" id="{360CCC9A-90C2-482F-AB74-E3CD2E5CFBFF}"/>
              </a:ext>
            </a:extLst>
          </p:cNvPr>
          <p:cNvSpPr/>
          <p:nvPr/>
        </p:nvSpPr>
        <p:spPr>
          <a:xfrm rot="10800000">
            <a:off x="7431352"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grpSp>
        <p:nvGrpSpPr>
          <p:cNvPr id="44" name="Group 43">
            <a:extLst>
              <a:ext uri="{FF2B5EF4-FFF2-40B4-BE49-F238E27FC236}">
                <a16:creationId xmlns:a16="http://schemas.microsoft.com/office/drawing/2014/main" id="{FDDF79BC-E1F2-41B0-BD0E-3BFDF93E7C14}"/>
              </a:ext>
            </a:extLst>
          </p:cNvPr>
          <p:cNvGrpSpPr/>
          <p:nvPr/>
        </p:nvGrpSpPr>
        <p:grpSpPr>
          <a:xfrm>
            <a:off x="3856037" y="2204039"/>
            <a:ext cx="1631116" cy="1631116"/>
            <a:chOff x="5378677" y="2730500"/>
            <a:chExt cx="2095500" cy="2095500"/>
          </a:xfrm>
        </p:grpSpPr>
        <p:sp>
          <p:nvSpPr>
            <p:cNvPr id="49" name="Oval 48">
              <a:extLst>
                <a:ext uri="{FF2B5EF4-FFF2-40B4-BE49-F238E27FC236}">
                  <a16:creationId xmlns:a16="http://schemas.microsoft.com/office/drawing/2014/main" id="{188AF1C5-7EE4-4CD7-98D6-BFA58EDC26C2}"/>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50" name="Oval 49">
              <a:extLst>
                <a:ext uri="{FF2B5EF4-FFF2-40B4-BE49-F238E27FC236}">
                  <a16:creationId xmlns:a16="http://schemas.microsoft.com/office/drawing/2014/main" id="{29E44E3C-D6FF-4645-AE6C-314D596FB016}"/>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45" name="Oval 44">
            <a:extLst>
              <a:ext uri="{FF2B5EF4-FFF2-40B4-BE49-F238E27FC236}">
                <a16:creationId xmlns:a16="http://schemas.microsoft.com/office/drawing/2014/main" id="{590D08B4-52F0-4DD6-B5C9-F649B0FCF2B6}"/>
              </a:ext>
            </a:extLst>
          </p:cNvPr>
          <p:cNvSpPr/>
          <p:nvPr/>
        </p:nvSpPr>
        <p:spPr>
          <a:xfrm>
            <a:off x="394130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46" name="Rectangle 45">
            <a:extLst>
              <a:ext uri="{FF2B5EF4-FFF2-40B4-BE49-F238E27FC236}">
                <a16:creationId xmlns:a16="http://schemas.microsoft.com/office/drawing/2014/main" id="{A6E91795-1386-4964-A875-11CBF39E3D30}"/>
              </a:ext>
            </a:extLst>
          </p:cNvPr>
          <p:cNvSpPr/>
          <p:nvPr/>
        </p:nvSpPr>
        <p:spPr>
          <a:xfrm>
            <a:off x="3321595" y="4732806"/>
            <a:ext cx="2700000" cy="1015663"/>
          </a:xfrm>
          <a:prstGeom prst="rect">
            <a:avLst/>
          </a:prstGeom>
        </p:spPr>
        <p:txBody>
          <a:bodyPr wrap="square">
            <a:spAutoFit/>
          </a:bodyPr>
          <a:lstStyle/>
          <a:p>
            <a:pPr algn="ctr"/>
            <a:r>
              <a:rPr lang="ja-JP" sz="1200">
                <a:latin typeface="Adobe Clean Han Normal" panose="020B0400000000000000" pitchFamily="34" charset="-128"/>
                <a:ea typeface="Adobe Clean Han Normal" panose="020B0400000000000000" pitchFamily="34" charset="-128"/>
              </a:rPr>
              <a:t>悪質なハッキングからお客様を守るためのタイムリーかつ正確な情報をお届けします</a:t>
            </a:r>
          </a:p>
          <a:p>
            <a:pPr algn="ctr"/>
            <a:endParaRPr lang="en-US" sz="1200">
              <a:latin typeface="Adobe Clean Han Normal" panose="020B0400000000000000" pitchFamily="34" charset="-128"/>
              <a:ea typeface="Adobe Clean Han Normal" panose="020B0400000000000000" pitchFamily="34" charset="-128"/>
            </a:endParaRPr>
          </a:p>
          <a:p>
            <a:pPr algn="ctr"/>
            <a:r>
              <a:rPr lang="ja-JP" sz="1200">
                <a:solidFill>
                  <a:srgbClr val="308FFF"/>
                </a:solidFill>
                <a:latin typeface="Adobe Clean Han Normal" panose="020B0400000000000000" pitchFamily="34" charset="-128"/>
                <a:ea typeface="Adobe Clean Han Normal" panose="020B0400000000000000" pitchFamily="34" charset="-128"/>
                <a:hlinkClick r:id="rId4"/>
              </a:rPr>
              <a:t>詳細情報</a:t>
            </a:r>
          </a:p>
        </p:txBody>
      </p:sp>
      <p:cxnSp>
        <p:nvCxnSpPr>
          <p:cNvPr id="47" name="Straight Connector 46">
            <a:extLst>
              <a:ext uri="{FF2B5EF4-FFF2-40B4-BE49-F238E27FC236}">
                <a16:creationId xmlns:a16="http://schemas.microsoft.com/office/drawing/2014/main" id="{D5B9F753-1DC7-4934-975E-69ABB4BB8478}"/>
              </a:ext>
            </a:extLst>
          </p:cNvPr>
          <p:cNvCxnSpPr>
            <a:cxnSpLocks/>
          </p:cNvCxnSpPr>
          <p:nvPr/>
        </p:nvCxnSpPr>
        <p:spPr>
          <a:xfrm>
            <a:off x="375648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0CDE5B8D-FDBF-4803-B8A6-C7DB90096ACF}"/>
              </a:ext>
            </a:extLst>
          </p:cNvPr>
          <p:cNvSpPr/>
          <p:nvPr/>
        </p:nvSpPr>
        <p:spPr>
          <a:xfrm>
            <a:off x="3321595" y="4158382"/>
            <a:ext cx="2700000" cy="584775"/>
          </a:xfrm>
          <a:prstGeom prst="rect">
            <a:avLst/>
          </a:prstGeom>
        </p:spPr>
        <p:txBody>
          <a:bodyPr wrap="square">
            <a:spAutoFit/>
          </a:bodyPr>
          <a:lstStyle/>
          <a:p>
            <a:pPr algn="ctr"/>
            <a:r>
              <a:rPr lang="ja-JP" sz="1600" dirty="0">
                <a:latin typeface="Adobe Clean Han ExtraBold" panose="020B0800000000000000" pitchFamily="34" charset="-128"/>
                <a:ea typeface="Adobe Clean Han ExtraBold" panose="020B0800000000000000" pitchFamily="34" charset="-128"/>
              </a:rPr>
              <a:t>セキュリティ通知</a:t>
            </a:r>
          </a:p>
          <a:p>
            <a:pPr algn="ctr"/>
            <a:r>
              <a:rPr lang="ja-JP" sz="1600" dirty="0">
                <a:latin typeface="Adobe Clean Han ExtraBold" panose="020B0800000000000000" pitchFamily="34" charset="-128"/>
                <a:ea typeface="Adobe Clean Han ExtraBold" panose="020B0800000000000000" pitchFamily="34" charset="-128"/>
              </a:rPr>
              <a:t>サービス</a:t>
            </a:r>
          </a:p>
        </p:txBody>
      </p:sp>
      <p:sp>
        <p:nvSpPr>
          <p:cNvPr id="55" name="Freeform: Shape 54">
            <a:extLst>
              <a:ext uri="{FF2B5EF4-FFF2-40B4-BE49-F238E27FC236}">
                <a16:creationId xmlns:a16="http://schemas.microsoft.com/office/drawing/2014/main" id="{03B3FAD6-3CA2-4743-8D89-453FF43F7AD2}"/>
              </a:ext>
            </a:extLst>
          </p:cNvPr>
          <p:cNvSpPr/>
          <p:nvPr/>
        </p:nvSpPr>
        <p:spPr>
          <a:xfrm rot="10800000">
            <a:off x="4582542"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grpSp>
        <p:nvGrpSpPr>
          <p:cNvPr id="36" name="Group 35">
            <a:extLst>
              <a:ext uri="{FF2B5EF4-FFF2-40B4-BE49-F238E27FC236}">
                <a16:creationId xmlns:a16="http://schemas.microsoft.com/office/drawing/2014/main" id="{9CF92627-910E-4357-A5F1-1D6D15A772C4}"/>
              </a:ext>
            </a:extLst>
          </p:cNvPr>
          <p:cNvGrpSpPr/>
          <p:nvPr/>
        </p:nvGrpSpPr>
        <p:grpSpPr>
          <a:xfrm>
            <a:off x="1007227" y="2204039"/>
            <a:ext cx="1631116" cy="1631116"/>
            <a:chOff x="5378677" y="2730500"/>
            <a:chExt cx="2095500" cy="2095500"/>
          </a:xfrm>
        </p:grpSpPr>
        <p:sp>
          <p:nvSpPr>
            <p:cNvPr id="41" name="Oval 40">
              <a:extLst>
                <a:ext uri="{FF2B5EF4-FFF2-40B4-BE49-F238E27FC236}">
                  <a16:creationId xmlns:a16="http://schemas.microsoft.com/office/drawing/2014/main" id="{B3A06ABA-D872-4EDD-846B-46D1089D0219}"/>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42" name="Oval 41">
              <a:extLst>
                <a:ext uri="{FF2B5EF4-FFF2-40B4-BE49-F238E27FC236}">
                  <a16:creationId xmlns:a16="http://schemas.microsoft.com/office/drawing/2014/main" id="{778AC2AC-DADF-4A2B-9007-A8707CE77581}"/>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37" name="Oval 36">
            <a:extLst>
              <a:ext uri="{FF2B5EF4-FFF2-40B4-BE49-F238E27FC236}">
                <a16:creationId xmlns:a16="http://schemas.microsoft.com/office/drawing/2014/main" id="{DA167960-09DE-495D-8B66-278B9C41F38E}"/>
              </a:ext>
            </a:extLst>
          </p:cNvPr>
          <p:cNvSpPr/>
          <p:nvPr/>
        </p:nvSpPr>
        <p:spPr>
          <a:xfrm>
            <a:off x="109249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38" name="Rectangle 37">
            <a:extLst>
              <a:ext uri="{FF2B5EF4-FFF2-40B4-BE49-F238E27FC236}">
                <a16:creationId xmlns:a16="http://schemas.microsoft.com/office/drawing/2014/main" id="{8CB6E4F6-808A-49CF-9F47-1F0C956FF47F}"/>
              </a:ext>
            </a:extLst>
          </p:cNvPr>
          <p:cNvSpPr/>
          <p:nvPr/>
        </p:nvSpPr>
        <p:spPr>
          <a:xfrm>
            <a:off x="472785" y="4732806"/>
            <a:ext cx="2700000" cy="1015663"/>
          </a:xfrm>
          <a:prstGeom prst="rect">
            <a:avLst/>
          </a:prstGeom>
        </p:spPr>
        <p:txBody>
          <a:bodyPr wrap="square">
            <a:spAutoFit/>
          </a:bodyPr>
          <a:lstStyle/>
          <a:p>
            <a:pPr algn="ctr"/>
            <a:r>
              <a:rPr lang="ja-JP" sz="1200" dirty="0">
                <a:latin typeface="Adobe Clean Han Normal" panose="020B0400000000000000" pitchFamily="34" charset="-128"/>
                <a:ea typeface="Adobe Clean Han Normal" panose="020B0400000000000000" pitchFamily="34" charset="-128"/>
              </a:rPr>
              <a:t>Adobe Experience Cloud の新機能や修正点について最新の情報を確認できます</a:t>
            </a:r>
            <a:br>
              <a:rPr lang="ja-JP" sz="1200" dirty="0">
                <a:latin typeface="Adobe Clean Han Normal" panose="020B0400000000000000" pitchFamily="34" charset="-128"/>
                <a:ea typeface="Adobe Clean Han Normal" panose="020B0400000000000000" pitchFamily="34" charset="-128"/>
              </a:rPr>
            </a:br>
            <a:endParaRPr lang="ja-JP" sz="1200" dirty="0">
              <a:latin typeface="Adobe Clean Han Normal" panose="020B0400000000000000" pitchFamily="34" charset="-128"/>
              <a:ea typeface="Adobe Clean Han Normal" panose="020B0400000000000000" pitchFamily="34" charset="-128"/>
            </a:endParaRPr>
          </a:p>
          <a:p>
            <a:pPr algn="ctr"/>
            <a:r>
              <a:rPr lang="ja-JP" sz="1200" dirty="0">
                <a:solidFill>
                  <a:srgbClr val="308FFF"/>
                </a:solidFill>
                <a:latin typeface="Adobe Clean Han Normal" panose="020B0400000000000000" pitchFamily="34" charset="-128"/>
                <a:ea typeface="Adobe Clean Han Normal" panose="020B0400000000000000" pitchFamily="34" charset="-128"/>
                <a:hlinkClick r:id="rId5"/>
              </a:rPr>
              <a:t>詳細情報</a:t>
            </a:r>
          </a:p>
        </p:txBody>
      </p:sp>
      <p:cxnSp>
        <p:nvCxnSpPr>
          <p:cNvPr id="39" name="Straight Connector 38">
            <a:extLst>
              <a:ext uri="{FF2B5EF4-FFF2-40B4-BE49-F238E27FC236}">
                <a16:creationId xmlns:a16="http://schemas.microsoft.com/office/drawing/2014/main" id="{0684CAB9-2A3F-46CB-AF18-732C989F2B78}"/>
              </a:ext>
            </a:extLst>
          </p:cNvPr>
          <p:cNvCxnSpPr>
            <a:cxnSpLocks/>
          </p:cNvCxnSpPr>
          <p:nvPr/>
        </p:nvCxnSpPr>
        <p:spPr>
          <a:xfrm>
            <a:off x="907671" y="3993122"/>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080BC6CA-5898-4248-8BC5-580BA7F562CC}"/>
              </a:ext>
            </a:extLst>
          </p:cNvPr>
          <p:cNvSpPr/>
          <p:nvPr/>
        </p:nvSpPr>
        <p:spPr>
          <a:xfrm>
            <a:off x="472785" y="4158382"/>
            <a:ext cx="2700000" cy="584775"/>
          </a:xfrm>
          <a:prstGeom prst="rect">
            <a:avLst/>
          </a:prstGeom>
        </p:spPr>
        <p:txBody>
          <a:bodyPr wrap="square">
            <a:spAutoFit/>
          </a:bodyPr>
          <a:lstStyle/>
          <a:p>
            <a:pPr algn="ctr"/>
            <a:r>
              <a:rPr lang="ja-JP" sz="1600" dirty="0">
                <a:latin typeface="Adobe Clean Han ExtraBold" panose="020B0800000000000000" pitchFamily="34" charset="-128"/>
                <a:ea typeface="Adobe Clean Han ExtraBold" panose="020B0800000000000000" pitchFamily="34" charset="-128"/>
              </a:rPr>
              <a:t>Experience Cloud リリースノート - 早期アクセス</a:t>
            </a:r>
          </a:p>
        </p:txBody>
      </p:sp>
      <p:sp>
        <p:nvSpPr>
          <p:cNvPr id="56" name="Freeform: Shape 55">
            <a:extLst>
              <a:ext uri="{FF2B5EF4-FFF2-40B4-BE49-F238E27FC236}">
                <a16:creationId xmlns:a16="http://schemas.microsoft.com/office/drawing/2014/main" id="{755D2316-8933-4A20-9E92-E456D9A5C853}"/>
              </a:ext>
            </a:extLst>
          </p:cNvPr>
          <p:cNvSpPr/>
          <p:nvPr/>
        </p:nvSpPr>
        <p:spPr>
          <a:xfrm rot="10800000">
            <a:off x="1733731"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pic>
        <p:nvPicPr>
          <p:cNvPr id="57" name="Graphic 56">
            <a:extLst>
              <a:ext uri="{FF2B5EF4-FFF2-40B4-BE49-F238E27FC236}">
                <a16:creationId xmlns:a16="http://schemas.microsoft.com/office/drawing/2014/main" id="{C9DFC524-0BE5-41CD-94CD-6BD6F059AF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06894" y="2699618"/>
            <a:ext cx="673885" cy="709353"/>
          </a:xfrm>
          <a:prstGeom prst="rect">
            <a:avLst/>
          </a:prstGeom>
        </p:spPr>
      </p:pic>
      <p:pic>
        <p:nvPicPr>
          <p:cNvPr id="58" name="Graphic 57">
            <a:extLst>
              <a:ext uri="{FF2B5EF4-FFF2-40B4-BE49-F238E27FC236}">
                <a16:creationId xmlns:a16="http://schemas.microsoft.com/office/drawing/2014/main" id="{A1BFE7EC-5E91-4526-BDB6-2D08B4BFCF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04136" y="2764815"/>
            <a:ext cx="535116" cy="642140"/>
          </a:xfrm>
          <a:prstGeom prst="rect">
            <a:avLst/>
          </a:prstGeom>
        </p:spPr>
      </p:pic>
      <p:pic>
        <p:nvPicPr>
          <p:cNvPr id="59" name="Graphic 58">
            <a:extLst>
              <a:ext uri="{FF2B5EF4-FFF2-40B4-BE49-F238E27FC236}">
                <a16:creationId xmlns:a16="http://schemas.microsoft.com/office/drawing/2014/main" id="{71C6221A-1A2F-4F4B-AC36-1BD7FC9ECE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3576" y="2721133"/>
            <a:ext cx="709354" cy="709354"/>
          </a:xfrm>
          <a:prstGeom prst="rect">
            <a:avLst/>
          </a:prstGeom>
        </p:spPr>
      </p:pic>
      <p:pic>
        <p:nvPicPr>
          <p:cNvPr id="61" name="Graphic 60">
            <a:extLst>
              <a:ext uri="{FF2B5EF4-FFF2-40B4-BE49-F238E27FC236}">
                <a16:creationId xmlns:a16="http://schemas.microsoft.com/office/drawing/2014/main" id="{A91ECF9D-8BC7-469C-9B23-373731A9F1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39945" y="2764815"/>
            <a:ext cx="655376" cy="546146"/>
          </a:xfrm>
          <a:prstGeom prst="rect">
            <a:avLst/>
          </a:prstGeom>
        </p:spPr>
      </p:pic>
    </p:spTree>
    <p:extLst>
      <p:ext uri="{BB962C8B-B14F-4D97-AF65-F5344CB8AC3E}">
        <p14:creationId xmlns:p14="http://schemas.microsoft.com/office/powerpoint/2010/main" val="3159487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746AB9F-A9A4-4217-B586-17F171CBBF03}"/>
              </a:ext>
            </a:extLst>
          </p:cNvPr>
          <p:cNvSpPr/>
          <p:nvPr/>
        </p:nvSpPr>
        <p:spPr>
          <a:xfrm>
            <a:off x="0" y="0"/>
            <a:ext cx="12186960" cy="1905000"/>
          </a:xfrm>
          <a:prstGeom prst="rect">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ubtitle 2">
            <a:extLst>
              <a:ext uri="{FF2B5EF4-FFF2-40B4-BE49-F238E27FC236}">
                <a16:creationId xmlns:a16="http://schemas.microsoft.com/office/drawing/2014/main" id="{C4C541E7-283B-4451-8C59-12BCB7F06E1D}"/>
              </a:ext>
            </a:extLst>
          </p:cNvPr>
          <p:cNvSpPr txBox="1">
            <a:spLocks/>
          </p:cNvSpPr>
          <p:nvPr/>
        </p:nvSpPr>
        <p:spPr>
          <a:xfrm>
            <a:off x="3033854" y="449283"/>
            <a:ext cx="9022650" cy="1015663"/>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Adobe Clean" charset="0"/>
                <a:ea typeface="Adobe Clean" charset="0"/>
                <a:cs typeface="Adobe Clean"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dobe Clean" charset="0"/>
                <a:ea typeface="Adobe Clean" charset="0"/>
                <a:cs typeface="Adobe Clean"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dobe Clean" charset="0"/>
                <a:ea typeface="Adobe Clean" charset="0"/>
                <a:cs typeface="Adobe Clean"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126">
              <a:lnSpc>
                <a:spcPts val="2400"/>
              </a:lnSpc>
              <a:buNone/>
              <a:defRPr/>
            </a:pPr>
            <a:r>
              <a:rPr lang="ja-JP" sz="2000" dirty="0">
                <a:solidFill>
                  <a:srgbClr val="00B0F0"/>
                </a:solidFill>
                <a:latin typeface="Adobe Clean Han Normal" panose="020B0400000000000000" pitchFamily="34" charset="-128"/>
                <a:ea typeface="Adobe Clean Han Normal" panose="020B0400000000000000" pitchFamily="34" charset="-128"/>
                <a:hlinkClick r:id="rId2">
                  <a:extLst>
                    <a:ext uri="{A12FA001-AC4F-418D-AE19-62706E023703}">
                      <ahyp:hlinkClr xmlns:ahyp="http://schemas.microsoft.com/office/drawing/2018/hyperlinkcolor" val="tx"/>
                    </a:ext>
                  </a:extLst>
                </a:hlinkClick>
              </a:rPr>
              <a:t>Experience League</a:t>
            </a:r>
            <a:r>
              <a:rPr lang="ja-JP" sz="2000" dirty="0">
                <a:latin typeface="Adobe Clean Han Normal" panose="020B0400000000000000" pitchFamily="34" charset="-128"/>
                <a:ea typeface="Adobe Clean Han Normal" panose="020B0400000000000000" pitchFamily="34" charset="-128"/>
              </a:rPr>
              <a:t> は、セルフサービスまたは講師によるトレーニング、</a:t>
            </a:r>
            <a:br>
              <a:rPr lang="sk-SK" altLang="ja-JP" sz="2000" dirty="0">
                <a:latin typeface="Adobe Clean Han Normal" panose="020B0400000000000000" pitchFamily="34" charset="-128"/>
                <a:ea typeface="Adobe Clean Han Normal" panose="020B0400000000000000" pitchFamily="34" charset="-128"/>
              </a:rPr>
            </a:br>
            <a:r>
              <a:rPr lang="ja-JP" sz="2000" dirty="0">
                <a:latin typeface="Adobe Clean Han Normal" panose="020B0400000000000000" pitchFamily="34" charset="-128"/>
                <a:ea typeface="Adobe Clean Han Normal" panose="020B0400000000000000" pitchFamily="34" charset="-128"/>
              </a:rPr>
              <a:t>コミュニティ、その他のサポートなど、パーソナライズされた成功への道筋に沿って、お客様が学習し、繋がり、成長できる、統合された場所です。</a:t>
            </a:r>
          </a:p>
        </p:txBody>
      </p:sp>
      <p:grpSp>
        <p:nvGrpSpPr>
          <p:cNvPr id="10" name="Group 9">
            <a:extLst>
              <a:ext uri="{FF2B5EF4-FFF2-40B4-BE49-F238E27FC236}">
                <a16:creationId xmlns:a16="http://schemas.microsoft.com/office/drawing/2014/main" id="{92B5D512-45E8-4181-A9FA-503C747BA99A}"/>
              </a:ext>
            </a:extLst>
          </p:cNvPr>
          <p:cNvGrpSpPr/>
          <p:nvPr/>
        </p:nvGrpSpPr>
        <p:grpSpPr>
          <a:xfrm>
            <a:off x="374473" y="353624"/>
            <a:ext cx="2659381" cy="1294110"/>
            <a:chOff x="307088" y="439688"/>
            <a:chExt cx="2659381" cy="1294110"/>
          </a:xfrm>
        </p:grpSpPr>
        <p:pic>
          <p:nvPicPr>
            <p:cNvPr id="63" name="Picture 62">
              <a:extLst>
                <a:ext uri="{FF2B5EF4-FFF2-40B4-BE49-F238E27FC236}">
                  <a16:creationId xmlns:a16="http://schemas.microsoft.com/office/drawing/2014/main" id="{A0D706D0-DC4E-4FC5-A563-21D7FF614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13" y="439688"/>
              <a:ext cx="2073836" cy="577153"/>
            </a:xfrm>
            <a:prstGeom prst="rect">
              <a:avLst/>
            </a:prstGeom>
          </p:spPr>
        </p:pic>
        <p:sp>
          <p:nvSpPr>
            <p:cNvPr id="65" name="Subtitle 2">
              <a:hlinkClick r:id="rId2"/>
              <a:extLst>
                <a:ext uri="{FF2B5EF4-FFF2-40B4-BE49-F238E27FC236}">
                  <a16:creationId xmlns:a16="http://schemas.microsoft.com/office/drawing/2014/main" id="{229D1823-1BEB-4260-B460-54282F1916DB}"/>
                </a:ext>
              </a:extLst>
            </p:cNvPr>
            <p:cNvSpPr txBox="1">
              <a:spLocks/>
            </p:cNvSpPr>
            <p:nvPr/>
          </p:nvSpPr>
          <p:spPr>
            <a:xfrm>
              <a:off x="565805" y="1429394"/>
              <a:ext cx="2208651" cy="304404"/>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Adobe Clean" charset="0"/>
                  <a:ea typeface="Adobe Clean" charset="0"/>
                  <a:cs typeface="Adobe Clean"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dobe Clean" charset="0"/>
                  <a:ea typeface="Adobe Clean" charset="0"/>
                  <a:cs typeface="Adobe Clean"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dobe Clean" charset="0"/>
                  <a:ea typeface="Adobe Clean" charset="0"/>
                  <a:cs typeface="Adobe Clean"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126">
                <a:lnSpc>
                  <a:spcPct val="120000"/>
                </a:lnSpc>
                <a:buNone/>
                <a:defRPr/>
              </a:pPr>
              <a:r>
                <a:rPr lang="ja-JP" sz="1200" dirty="0">
                  <a:solidFill>
                    <a:srgbClr val="00B0F0"/>
                  </a:solidFill>
                  <a:latin typeface="+mn-lt"/>
                  <a:ea typeface="MS Mincho"/>
                </a:rPr>
                <a:t>experienceleague.adobe.com</a:t>
              </a:r>
            </a:p>
          </p:txBody>
        </p:sp>
        <p:sp>
          <p:nvSpPr>
            <p:cNvPr id="66" name="TextBox 7">
              <a:extLst>
                <a:ext uri="{FF2B5EF4-FFF2-40B4-BE49-F238E27FC236}">
                  <a16:creationId xmlns:a16="http://schemas.microsoft.com/office/drawing/2014/main" id="{23C74CAD-74B2-4F7B-BE8C-2BB7D61986DD}"/>
                </a:ext>
              </a:extLst>
            </p:cNvPr>
            <p:cNvSpPr txBox="1"/>
            <p:nvPr/>
          </p:nvSpPr>
          <p:spPr>
            <a:xfrm>
              <a:off x="307088" y="1046129"/>
              <a:ext cx="265938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sz="1200" dirty="0">
                  <a:solidFill>
                    <a:schemeClr val="bg1"/>
                  </a:solidFill>
                  <a:latin typeface="Adobe Clean Han Regular" panose="020B0500000000000000" pitchFamily="34" charset="-128"/>
                  <a:ea typeface="Adobe Clean Han Regular" panose="020B0500000000000000" pitchFamily="34" charset="-128"/>
                </a:rPr>
                <a:t>学習し、繋がり、成長できる場所</a:t>
              </a:r>
            </a:p>
          </p:txBody>
        </p:sp>
        <p:pic>
          <p:nvPicPr>
            <p:cNvPr id="67" name="Graphic 66">
              <a:extLst>
                <a:ext uri="{FF2B5EF4-FFF2-40B4-BE49-F238E27FC236}">
                  <a16:creationId xmlns:a16="http://schemas.microsoft.com/office/drawing/2014/main" id="{8B298C5D-2954-4098-A358-2603D80337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4213" y="1496154"/>
              <a:ext cx="185483" cy="185483"/>
            </a:xfrm>
            <a:prstGeom prst="rect">
              <a:avLst/>
            </a:prstGeom>
          </p:spPr>
        </p:pic>
      </p:grpSp>
      <p:grpSp>
        <p:nvGrpSpPr>
          <p:cNvPr id="20" name="Group 19">
            <a:extLst>
              <a:ext uri="{FF2B5EF4-FFF2-40B4-BE49-F238E27FC236}">
                <a16:creationId xmlns:a16="http://schemas.microsoft.com/office/drawing/2014/main" id="{EA18FF58-C9BF-467F-83BE-DA00682A4D75}"/>
              </a:ext>
            </a:extLst>
          </p:cNvPr>
          <p:cNvGrpSpPr/>
          <p:nvPr/>
        </p:nvGrpSpPr>
        <p:grpSpPr>
          <a:xfrm>
            <a:off x="374473" y="2428388"/>
            <a:ext cx="11430529" cy="2492391"/>
            <a:chOff x="374473" y="2923244"/>
            <a:chExt cx="11430529" cy="2492391"/>
          </a:xfrm>
        </p:grpSpPr>
        <p:grpSp>
          <p:nvGrpSpPr>
            <p:cNvPr id="19" name="Group 18">
              <a:extLst>
                <a:ext uri="{FF2B5EF4-FFF2-40B4-BE49-F238E27FC236}">
                  <a16:creationId xmlns:a16="http://schemas.microsoft.com/office/drawing/2014/main" id="{F7343756-52E8-443E-A61E-5AC7FE57AAC9}"/>
                </a:ext>
              </a:extLst>
            </p:cNvPr>
            <p:cNvGrpSpPr/>
            <p:nvPr/>
          </p:nvGrpSpPr>
          <p:grpSpPr>
            <a:xfrm>
              <a:off x="374473" y="2923244"/>
              <a:ext cx="2695966" cy="2492391"/>
              <a:chOff x="559994" y="2923244"/>
              <a:chExt cx="2695966" cy="2492391"/>
            </a:xfrm>
          </p:grpSpPr>
          <p:pic>
            <p:nvPicPr>
              <p:cNvPr id="78" name="Picture 77" descr="A screenshot of a cell phone&#10;&#10;Description automatically generated">
                <a:extLst>
                  <a:ext uri="{FF2B5EF4-FFF2-40B4-BE49-F238E27FC236}">
                    <a16:creationId xmlns:a16="http://schemas.microsoft.com/office/drawing/2014/main" id="{BBBF9639-1462-430D-85A6-5BE964369DF8}"/>
                  </a:ext>
                </a:extLst>
              </p:cNvPr>
              <p:cNvPicPr>
                <a:picLocks noChangeAspect="1"/>
              </p:cNvPicPr>
              <p:nvPr/>
            </p:nvPicPr>
            <p:blipFill>
              <a:blip r:embed="rId6"/>
              <a:stretch>
                <a:fillRect/>
              </a:stretch>
            </p:blipFill>
            <p:spPr>
              <a:xfrm>
                <a:off x="647118" y="2923244"/>
                <a:ext cx="2600905" cy="1789393"/>
              </a:xfrm>
              <a:prstGeom prst="rect">
                <a:avLst/>
              </a:prstGeom>
            </p:spPr>
          </p:pic>
          <p:grpSp>
            <p:nvGrpSpPr>
              <p:cNvPr id="101" name="Group 100">
                <a:extLst>
                  <a:ext uri="{FF2B5EF4-FFF2-40B4-BE49-F238E27FC236}">
                    <a16:creationId xmlns:a16="http://schemas.microsoft.com/office/drawing/2014/main" id="{60F81C2B-1134-4DD3-822F-010A9F56D55B}"/>
                  </a:ext>
                </a:extLst>
              </p:cNvPr>
              <p:cNvGrpSpPr/>
              <p:nvPr/>
            </p:nvGrpSpPr>
            <p:grpSpPr>
              <a:xfrm>
                <a:off x="559994" y="4882780"/>
                <a:ext cx="2695966" cy="532855"/>
                <a:chOff x="4000500" y="1895754"/>
                <a:chExt cx="1000125" cy="2664807"/>
              </a:xfrm>
            </p:grpSpPr>
            <p:sp>
              <p:nvSpPr>
                <p:cNvPr id="102" name="Rectangle: Rounded Corners 101">
                  <a:extLst>
                    <a:ext uri="{FF2B5EF4-FFF2-40B4-BE49-F238E27FC236}">
                      <a16:creationId xmlns:a16="http://schemas.microsoft.com/office/drawing/2014/main" id="{708B9BC0-EE32-484A-B88F-2ABBACF73F60}"/>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03" name="Rectangle: Rounded Corners 102">
                  <a:extLst>
                    <a:ext uri="{FF2B5EF4-FFF2-40B4-BE49-F238E27FC236}">
                      <a16:creationId xmlns:a16="http://schemas.microsoft.com/office/drawing/2014/main" id="{F3E0046E-E51A-463D-A83C-6106C9E4C01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rgbClr val="FFFFFF"/>
                      </a:solidFill>
                      <a:latin typeface="Adobe Clean Han ExtraBold" panose="020B0800000000000000" pitchFamily="34" charset="-128"/>
                      <a:ea typeface="Adobe Clean Han ExtraBold" panose="020B0800000000000000" pitchFamily="34" charset="-128"/>
                    </a:rPr>
                    <a:t>アドビエキスパート監修の</a:t>
                  </a:r>
                </a:p>
                <a:p>
                  <a:pPr algn="ctr"/>
                  <a:r>
                    <a:rPr lang="ja-JP" sz="1400" dirty="0">
                      <a:solidFill>
                        <a:srgbClr val="FFFFFF"/>
                      </a:solidFill>
                      <a:latin typeface="Adobe Clean Han ExtraBold" panose="020B0800000000000000" pitchFamily="34" charset="-128"/>
                      <a:ea typeface="Adobe Clean Han ExtraBold" panose="020B0800000000000000" pitchFamily="34" charset="-128"/>
                    </a:rPr>
                    <a:t>ガイド付き学習</a:t>
                  </a:r>
                </a:p>
              </p:txBody>
            </p:sp>
          </p:grpSp>
        </p:grpSp>
        <p:grpSp>
          <p:nvGrpSpPr>
            <p:cNvPr id="18" name="Group 17">
              <a:extLst>
                <a:ext uri="{FF2B5EF4-FFF2-40B4-BE49-F238E27FC236}">
                  <a16:creationId xmlns:a16="http://schemas.microsoft.com/office/drawing/2014/main" id="{5D3577BA-338A-4D3D-A4AC-1CD062E69349}"/>
                </a:ext>
              </a:extLst>
            </p:cNvPr>
            <p:cNvGrpSpPr/>
            <p:nvPr/>
          </p:nvGrpSpPr>
          <p:grpSpPr>
            <a:xfrm>
              <a:off x="3291340" y="2941094"/>
              <a:ext cx="2716592" cy="2474541"/>
              <a:chOff x="3351538" y="2941094"/>
              <a:chExt cx="2716592" cy="2474541"/>
            </a:xfrm>
          </p:grpSpPr>
          <p:pic>
            <p:nvPicPr>
              <p:cNvPr id="77" name="Picture 76" descr="A screenshot of a cell phone&#10;&#10;Description automatically generated">
                <a:extLst>
                  <a:ext uri="{FF2B5EF4-FFF2-40B4-BE49-F238E27FC236}">
                    <a16:creationId xmlns:a16="http://schemas.microsoft.com/office/drawing/2014/main" id="{5B101A38-10F3-4644-9996-AE08265D5300}"/>
                  </a:ext>
                </a:extLst>
              </p:cNvPr>
              <p:cNvPicPr>
                <a:picLocks noChangeAspect="1"/>
              </p:cNvPicPr>
              <p:nvPr/>
            </p:nvPicPr>
            <p:blipFill>
              <a:blip r:embed="rId7"/>
              <a:stretch>
                <a:fillRect/>
              </a:stretch>
            </p:blipFill>
            <p:spPr>
              <a:xfrm>
                <a:off x="3372164" y="2941094"/>
                <a:ext cx="2695966" cy="1795019"/>
              </a:xfrm>
              <a:prstGeom prst="rect">
                <a:avLst/>
              </a:prstGeom>
            </p:spPr>
          </p:pic>
          <p:grpSp>
            <p:nvGrpSpPr>
              <p:cNvPr id="104" name="Group 103">
                <a:extLst>
                  <a:ext uri="{FF2B5EF4-FFF2-40B4-BE49-F238E27FC236}">
                    <a16:creationId xmlns:a16="http://schemas.microsoft.com/office/drawing/2014/main" id="{D20D0F2B-1550-4FF2-9734-592FD2C31772}"/>
                  </a:ext>
                </a:extLst>
              </p:cNvPr>
              <p:cNvGrpSpPr/>
              <p:nvPr/>
            </p:nvGrpSpPr>
            <p:grpSpPr>
              <a:xfrm>
                <a:off x="3351538" y="4882780"/>
                <a:ext cx="2695966" cy="532855"/>
                <a:chOff x="4000500" y="1895754"/>
                <a:chExt cx="1000125" cy="2664807"/>
              </a:xfrm>
            </p:grpSpPr>
            <p:sp>
              <p:nvSpPr>
                <p:cNvPr id="105" name="Rectangle: Rounded Corners 104">
                  <a:extLst>
                    <a:ext uri="{FF2B5EF4-FFF2-40B4-BE49-F238E27FC236}">
                      <a16:creationId xmlns:a16="http://schemas.microsoft.com/office/drawing/2014/main" id="{6FDF2693-DADE-4F5E-95CF-69D37CEDD32A}"/>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06" name="Rectangle: Rounded Corners 105">
                  <a:extLst>
                    <a:ext uri="{FF2B5EF4-FFF2-40B4-BE49-F238E27FC236}">
                      <a16:creationId xmlns:a16="http://schemas.microsoft.com/office/drawing/2014/main" id="{952FD7F4-25DF-4A58-A972-EDFF964B39C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rgbClr val="FFFFFF"/>
                      </a:solidFill>
                      <a:latin typeface="Adobe Clean Han ExtraBold" panose="020B0800000000000000" pitchFamily="34" charset="-128"/>
                      <a:ea typeface="Adobe Clean Han ExtraBold" panose="020B0800000000000000" pitchFamily="34" charset="-128"/>
                    </a:rPr>
                    <a:t>迅速に答えが得られる製品のガイドやサポート記事</a:t>
                  </a:r>
                </a:p>
              </p:txBody>
            </p:sp>
          </p:grpSp>
        </p:grpSp>
        <p:grpSp>
          <p:nvGrpSpPr>
            <p:cNvPr id="17" name="Group 16">
              <a:extLst>
                <a:ext uri="{FF2B5EF4-FFF2-40B4-BE49-F238E27FC236}">
                  <a16:creationId xmlns:a16="http://schemas.microsoft.com/office/drawing/2014/main" id="{4BF7D28E-F9D4-4775-84F2-9BC8C88D533B}"/>
                </a:ext>
              </a:extLst>
            </p:cNvPr>
            <p:cNvGrpSpPr/>
            <p:nvPr/>
          </p:nvGrpSpPr>
          <p:grpSpPr>
            <a:xfrm>
              <a:off x="6208207" y="2941094"/>
              <a:ext cx="2695966" cy="2474541"/>
              <a:chOff x="6146637" y="2941094"/>
              <a:chExt cx="2695966" cy="2474541"/>
            </a:xfrm>
          </p:grpSpPr>
          <p:pic>
            <p:nvPicPr>
              <p:cNvPr id="76" name="Picture 75" descr="A screenshot of a computer&#10;&#10;Description automatically generated">
                <a:extLst>
                  <a:ext uri="{FF2B5EF4-FFF2-40B4-BE49-F238E27FC236}">
                    <a16:creationId xmlns:a16="http://schemas.microsoft.com/office/drawing/2014/main" id="{799979D2-39D6-4ECA-B057-F8ABA8DFDFB7}"/>
                  </a:ext>
                </a:extLst>
              </p:cNvPr>
              <p:cNvPicPr>
                <a:picLocks noChangeAspect="1"/>
              </p:cNvPicPr>
              <p:nvPr/>
            </p:nvPicPr>
            <p:blipFill>
              <a:blip r:embed="rId8"/>
              <a:stretch>
                <a:fillRect/>
              </a:stretch>
            </p:blipFill>
            <p:spPr>
              <a:xfrm>
                <a:off x="6147663" y="2941094"/>
                <a:ext cx="2603134" cy="1795020"/>
              </a:xfrm>
              <a:prstGeom prst="rect">
                <a:avLst/>
              </a:prstGeom>
            </p:spPr>
          </p:pic>
          <p:grpSp>
            <p:nvGrpSpPr>
              <p:cNvPr id="107" name="Group 106">
                <a:extLst>
                  <a:ext uri="{FF2B5EF4-FFF2-40B4-BE49-F238E27FC236}">
                    <a16:creationId xmlns:a16="http://schemas.microsoft.com/office/drawing/2014/main" id="{5D088AB2-AB43-482D-9838-7F94F06F1542}"/>
                  </a:ext>
                </a:extLst>
              </p:cNvPr>
              <p:cNvGrpSpPr/>
              <p:nvPr/>
            </p:nvGrpSpPr>
            <p:grpSpPr>
              <a:xfrm>
                <a:off x="6146637" y="4882780"/>
                <a:ext cx="2695966" cy="532855"/>
                <a:chOff x="4000500" y="1895754"/>
                <a:chExt cx="1000125" cy="2664807"/>
              </a:xfrm>
            </p:grpSpPr>
            <p:sp>
              <p:nvSpPr>
                <p:cNvPr id="108" name="Rectangle: Rounded Corners 107">
                  <a:extLst>
                    <a:ext uri="{FF2B5EF4-FFF2-40B4-BE49-F238E27FC236}">
                      <a16:creationId xmlns:a16="http://schemas.microsoft.com/office/drawing/2014/main" id="{206BD7F7-7DBF-469A-A416-28D33827A4AF}"/>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09" name="Rectangle: Rounded Corners 108">
                  <a:extLst>
                    <a:ext uri="{FF2B5EF4-FFF2-40B4-BE49-F238E27FC236}">
                      <a16:creationId xmlns:a16="http://schemas.microsoft.com/office/drawing/2014/main" id="{A126F1FD-285B-4E86-84C2-7555D3F9FAEF}"/>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rgbClr val="FFFFFF"/>
                      </a:solidFill>
                      <a:latin typeface="Adobe Clean Han ExtraBold" panose="020B0800000000000000" pitchFamily="34" charset="-128"/>
                      <a:ea typeface="Adobe Clean Han ExtraBold" panose="020B0800000000000000" pitchFamily="34" charset="-128"/>
                    </a:rPr>
                    <a:t>エキスパートや学習仲間の</a:t>
                  </a:r>
                  <a:br>
                    <a:rPr lang="ja-JP" sz="1400" dirty="0">
                      <a:solidFill>
                        <a:srgbClr val="FFFFFF"/>
                      </a:solidFill>
                      <a:latin typeface="Adobe Clean Han ExtraBold" panose="020B0800000000000000" pitchFamily="34" charset="-128"/>
                      <a:ea typeface="Adobe Clean Han ExtraBold" panose="020B0800000000000000" pitchFamily="34" charset="-128"/>
                    </a:rPr>
                  </a:br>
                  <a:r>
                    <a:rPr lang="ja-JP" sz="1400" dirty="0">
                      <a:solidFill>
                        <a:srgbClr val="FFFFFF"/>
                      </a:solidFill>
                      <a:latin typeface="Adobe Clean Han ExtraBold" panose="020B0800000000000000" pitchFamily="34" charset="-128"/>
                      <a:ea typeface="Adobe Clean Han ExtraBold" panose="020B0800000000000000" pitchFamily="34" charset="-128"/>
                    </a:rPr>
                    <a:t>コミュニティ</a:t>
                  </a:r>
                </a:p>
              </p:txBody>
            </p:sp>
          </p:grpSp>
        </p:grpSp>
        <p:grpSp>
          <p:nvGrpSpPr>
            <p:cNvPr id="16" name="Group 15">
              <a:extLst>
                <a:ext uri="{FF2B5EF4-FFF2-40B4-BE49-F238E27FC236}">
                  <a16:creationId xmlns:a16="http://schemas.microsoft.com/office/drawing/2014/main" id="{CA37595F-C125-4331-AAB8-6242796C431C}"/>
                </a:ext>
              </a:extLst>
            </p:cNvPr>
            <p:cNvGrpSpPr/>
            <p:nvPr/>
          </p:nvGrpSpPr>
          <p:grpSpPr>
            <a:xfrm>
              <a:off x="9109036" y="2941094"/>
              <a:ext cx="2695966" cy="2474541"/>
              <a:chOff x="8924855" y="2941094"/>
              <a:chExt cx="2695966" cy="2474541"/>
            </a:xfrm>
          </p:grpSpPr>
          <p:pic>
            <p:nvPicPr>
              <p:cNvPr id="79" name="Picture 78" descr="A screenshot of a social media post&#10;&#10;Description automatically generated">
                <a:extLst>
                  <a:ext uri="{FF2B5EF4-FFF2-40B4-BE49-F238E27FC236}">
                    <a16:creationId xmlns:a16="http://schemas.microsoft.com/office/drawing/2014/main" id="{033E2C93-2D4A-4B2D-BDD5-B1920571B714}"/>
                  </a:ext>
                </a:extLst>
              </p:cNvPr>
              <p:cNvPicPr>
                <a:picLocks noChangeAspect="1"/>
              </p:cNvPicPr>
              <p:nvPr/>
            </p:nvPicPr>
            <p:blipFill>
              <a:blip r:embed="rId9"/>
              <a:stretch>
                <a:fillRect/>
              </a:stretch>
            </p:blipFill>
            <p:spPr>
              <a:xfrm>
                <a:off x="9014111" y="2941094"/>
                <a:ext cx="2532111" cy="1795020"/>
              </a:xfrm>
              <a:prstGeom prst="rect">
                <a:avLst/>
              </a:prstGeom>
            </p:spPr>
          </p:pic>
          <p:grpSp>
            <p:nvGrpSpPr>
              <p:cNvPr id="110" name="Group 109">
                <a:extLst>
                  <a:ext uri="{FF2B5EF4-FFF2-40B4-BE49-F238E27FC236}">
                    <a16:creationId xmlns:a16="http://schemas.microsoft.com/office/drawing/2014/main" id="{12975C98-F861-4004-B9B8-3CB0F8C35870}"/>
                  </a:ext>
                </a:extLst>
              </p:cNvPr>
              <p:cNvGrpSpPr/>
              <p:nvPr/>
            </p:nvGrpSpPr>
            <p:grpSpPr>
              <a:xfrm>
                <a:off x="8924855" y="4882780"/>
                <a:ext cx="2695966" cy="532855"/>
                <a:chOff x="4000500" y="1895754"/>
                <a:chExt cx="1000125" cy="2664807"/>
              </a:xfrm>
            </p:grpSpPr>
            <p:sp>
              <p:nvSpPr>
                <p:cNvPr id="111" name="Rectangle: Rounded Corners 110">
                  <a:extLst>
                    <a:ext uri="{FF2B5EF4-FFF2-40B4-BE49-F238E27FC236}">
                      <a16:creationId xmlns:a16="http://schemas.microsoft.com/office/drawing/2014/main" id="{351454C1-F3C0-41F1-820A-0090B14824FB}"/>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12" name="Rectangle: Rounded Corners 111">
                  <a:extLst>
                    <a:ext uri="{FF2B5EF4-FFF2-40B4-BE49-F238E27FC236}">
                      <a16:creationId xmlns:a16="http://schemas.microsoft.com/office/drawing/2014/main" id="{827F0E85-4733-479A-A0A7-DE84B09F2B5F}"/>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rgbClr val="FFFFFF"/>
                      </a:solidFill>
                      <a:latin typeface="Adobe Clean Han ExtraBold" panose="020B0800000000000000" pitchFamily="34" charset="-128"/>
                      <a:ea typeface="Adobe Clean Han ExtraBold" panose="020B0800000000000000" pitchFamily="34" charset="-128"/>
                    </a:rPr>
                    <a:t>オンラインサポート</a:t>
                  </a:r>
                </a:p>
              </p:txBody>
            </p:sp>
          </p:grpSp>
        </p:grpSp>
      </p:grpSp>
      <p:grpSp>
        <p:nvGrpSpPr>
          <p:cNvPr id="30" name="Group 29">
            <a:extLst>
              <a:ext uri="{FF2B5EF4-FFF2-40B4-BE49-F238E27FC236}">
                <a16:creationId xmlns:a16="http://schemas.microsoft.com/office/drawing/2014/main" id="{B0CBDE2B-4B7D-419A-85BC-66C64A1C52AB}"/>
              </a:ext>
            </a:extLst>
          </p:cNvPr>
          <p:cNvGrpSpPr/>
          <p:nvPr/>
        </p:nvGrpSpPr>
        <p:grpSpPr>
          <a:xfrm>
            <a:off x="374473" y="5159473"/>
            <a:ext cx="11435118" cy="1106538"/>
            <a:chOff x="374473" y="5245537"/>
            <a:chExt cx="11435118" cy="1106538"/>
          </a:xfrm>
        </p:grpSpPr>
        <p:grpSp>
          <p:nvGrpSpPr>
            <p:cNvPr id="27" name="Group 26">
              <a:extLst>
                <a:ext uri="{FF2B5EF4-FFF2-40B4-BE49-F238E27FC236}">
                  <a16:creationId xmlns:a16="http://schemas.microsoft.com/office/drawing/2014/main" id="{73FEEEF0-94BC-4133-897F-2AC2645CF788}"/>
                </a:ext>
              </a:extLst>
            </p:cNvPr>
            <p:cNvGrpSpPr/>
            <p:nvPr/>
          </p:nvGrpSpPr>
          <p:grpSpPr>
            <a:xfrm>
              <a:off x="6193936" y="5245537"/>
              <a:ext cx="5615655" cy="1106538"/>
              <a:chOff x="5944114" y="5234779"/>
              <a:chExt cx="5615655" cy="1106538"/>
            </a:xfrm>
          </p:grpSpPr>
          <p:grpSp>
            <p:nvGrpSpPr>
              <p:cNvPr id="123" name="Group 122">
                <a:extLst>
                  <a:ext uri="{FF2B5EF4-FFF2-40B4-BE49-F238E27FC236}">
                    <a16:creationId xmlns:a16="http://schemas.microsoft.com/office/drawing/2014/main" id="{B019E9AB-F491-44F5-8E5D-756C1276A32B}"/>
                  </a:ext>
                </a:extLst>
              </p:cNvPr>
              <p:cNvGrpSpPr/>
              <p:nvPr/>
            </p:nvGrpSpPr>
            <p:grpSpPr>
              <a:xfrm rot="16200000">
                <a:off x="8198673" y="2980220"/>
                <a:ext cx="1106538" cy="5615655"/>
                <a:chOff x="4000500" y="1895754"/>
                <a:chExt cx="1000125" cy="2664807"/>
              </a:xfrm>
            </p:grpSpPr>
            <p:sp>
              <p:nvSpPr>
                <p:cNvPr id="130" name="Rectangle: Rounded Corners 129">
                  <a:extLst>
                    <a:ext uri="{FF2B5EF4-FFF2-40B4-BE49-F238E27FC236}">
                      <a16:creationId xmlns:a16="http://schemas.microsoft.com/office/drawing/2014/main" id="{1D0A2112-9352-462B-881A-E2D3E7EA0EF4}"/>
                    </a:ext>
                  </a:extLst>
                </p:cNvPr>
                <p:cNvSpPr/>
                <p:nvPr/>
              </p:nvSpPr>
              <p:spPr>
                <a:xfrm>
                  <a:off x="4000500" y="1895754"/>
                  <a:ext cx="1000125" cy="2664807"/>
                </a:xfrm>
                <a:prstGeom prst="roundRect">
                  <a:avLst>
                    <a:gd name="adj" fmla="val 50000"/>
                  </a:avLst>
                </a:prstGeom>
                <a:solidFill>
                  <a:srgbClr val="F4F6F8"/>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31" name="Rectangle: Rounded Corners 130">
                  <a:extLst>
                    <a:ext uri="{FF2B5EF4-FFF2-40B4-BE49-F238E27FC236}">
                      <a16:creationId xmlns:a16="http://schemas.microsoft.com/office/drawing/2014/main" id="{73B6D0CC-44FB-4F6B-B17D-B37E5F90CCC6}"/>
                    </a:ext>
                  </a:extLst>
                </p:cNvPr>
                <p:cNvSpPr/>
                <p:nvPr/>
              </p:nvSpPr>
              <p:spPr>
                <a:xfrm>
                  <a:off x="4000500" y="1895754"/>
                  <a:ext cx="1000125" cy="2664807"/>
                </a:xfrm>
                <a:prstGeom prst="roundRect">
                  <a:avLst>
                    <a:gd name="adj" fmla="val 50000"/>
                  </a:avLst>
                </a:prstGeom>
                <a:solidFill>
                  <a:srgbClr val="F4F6F8">
                    <a:alpha val="10000"/>
                  </a:srgbClr>
                </a:solidFill>
                <a:ln>
                  <a:noFill/>
                </a:ln>
                <a:effectLst>
                  <a:outerShdw blurRad="50800" dist="38100" dir="2700000" algn="tl" rotWithShape="0">
                    <a:prstClr val="black">
                      <a:alpha val="1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grpSp>
            <p:nvGrpSpPr>
              <p:cNvPr id="124" name="Group 123">
                <a:extLst>
                  <a:ext uri="{FF2B5EF4-FFF2-40B4-BE49-F238E27FC236}">
                    <a16:creationId xmlns:a16="http://schemas.microsoft.com/office/drawing/2014/main" id="{A515AF5E-296F-48A3-B89C-BE6208DC816E}"/>
                  </a:ext>
                </a:extLst>
              </p:cNvPr>
              <p:cNvGrpSpPr/>
              <p:nvPr/>
            </p:nvGrpSpPr>
            <p:grpSpPr>
              <a:xfrm>
                <a:off x="6129243" y="5336614"/>
                <a:ext cx="902866" cy="902866"/>
                <a:chOff x="698214" y="1577347"/>
                <a:chExt cx="1951666" cy="1951666"/>
              </a:xfrm>
            </p:grpSpPr>
            <p:grpSp>
              <p:nvGrpSpPr>
                <p:cNvPr id="126" name="Group 125">
                  <a:extLst>
                    <a:ext uri="{FF2B5EF4-FFF2-40B4-BE49-F238E27FC236}">
                      <a16:creationId xmlns:a16="http://schemas.microsoft.com/office/drawing/2014/main" id="{F131FAB9-B730-47E4-B57F-B13A69B55E2B}"/>
                    </a:ext>
                  </a:extLst>
                </p:cNvPr>
                <p:cNvGrpSpPr/>
                <p:nvPr/>
              </p:nvGrpSpPr>
              <p:grpSpPr>
                <a:xfrm>
                  <a:off x="698214" y="1577347"/>
                  <a:ext cx="1951666" cy="1951666"/>
                  <a:chOff x="5378677" y="2730500"/>
                  <a:chExt cx="2095500" cy="2095500"/>
                </a:xfrm>
              </p:grpSpPr>
              <p:sp>
                <p:nvSpPr>
                  <p:cNvPr id="128" name="Oval 127">
                    <a:extLst>
                      <a:ext uri="{FF2B5EF4-FFF2-40B4-BE49-F238E27FC236}">
                        <a16:creationId xmlns:a16="http://schemas.microsoft.com/office/drawing/2014/main" id="{41408FD4-C0C8-487E-AF71-E2DE56C14D9D}"/>
                      </a:ext>
                    </a:extLst>
                  </p:cNvPr>
                  <p:cNvSpPr/>
                  <p:nvPr/>
                </p:nvSpPr>
                <p:spPr>
                  <a:xfrm>
                    <a:off x="5378677" y="2730500"/>
                    <a:ext cx="2095500" cy="2095500"/>
                  </a:xfrm>
                  <a:prstGeom prst="ellipse">
                    <a:avLst/>
                  </a:prstGeom>
                  <a:solidFill>
                    <a:srgbClr val="F4F6F8"/>
                  </a:soli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29" name="Oval 128">
                    <a:extLst>
                      <a:ext uri="{FF2B5EF4-FFF2-40B4-BE49-F238E27FC236}">
                        <a16:creationId xmlns:a16="http://schemas.microsoft.com/office/drawing/2014/main" id="{E07B6815-FA24-498C-A321-3E8202F2BFA7}"/>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a:noFill/>
                  </a:ln>
                  <a:effectLst>
                    <a:innerShdw blurRad="63500" dist="50800" dir="13500000">
                      <a:schemeClr val="bg1">
                        <a:lumMod val="85000"/>
                        <a:alpha val="84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7" name="Oval 126">
                  <a:extLst>
                    <a:ext uri="{FF2B5EF4-FFF2-40B4-BE49-F238E27FC236}">
                      <a16:creationId xmlns:a16="http://schemas.microsoft.com/office/drawing/2014/main" id="{4CC35FDD-7E03-4C35-9C1C-A03B95A608F0}"/>
                    </a:ext>
                  </a:extLst>
                </p:cNvPr>
                <p:cNvSpPr/>
                <p:nvPr/>
              </p:nvSpPr>
              <p:spPr>
                <a:xfrm>
                  <a:off x="838053" y="1717186"/>
                  <a:ext cx="1671988" cy="1671988"/>
                </a:xfrm>
                <a:prstGeom prst="ellipse">
                  <a:avLst/>
                </a:prstGeom>
                <a:solidFill>
                  <a:schemeClr val="tx1"/>
                </a:solidFill>
                <a:ln>
                  <a:noFill/>
                </a:ln>
                <a:effectLst>
                  <a:innerShdw blurRad="1143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5" name="Rectangle 124">
                <a:extLst>
                  <a:ext uri="{FF2B5EF4-FFF2-40B4-BE49-F238E27FC236}">
                    <a16:creationId xmlns:a16="http://schemas.microsoft.com/office/drawing/2014/main" id="{FD63EC46-EF57-4680-99AF-7482E9ACF377}"/>
                  </a:ext>
                </a:extLst>
              </p:cNvPr>
              <p:cNvSpPr/>
              <p:nvPr/>
            </p:nvSpPr>
            <p:spPr>
              <a:xfrm>
                <a:off x="7117083" y="5430068"/>
                <a:ext cx="3958487" cy="656590"/>
              </a:xfrm>
              <a:prstGeom prst="rect">
                <a:avLst/>
              </a:prstGeom>
            </p:spPr>
            <p:txBody>
              <a:bodyPr wrap="square">
                <a:spAutoFit/>
              </a:bodyPr>
              <a:lstStyle/>
              <a:p>
                <a:pPr>
                  <a:lnSpc>
                    <a:spcPts val="2200"/>
                  </a:lnSpc>
                  <a:defRPr/>
                </a:pPr>
                <a:r>
                  <a:rPr lang="ja-JP" sz="2000" b="1" dirty="0">
                    <a:solidFill>
                      <a:srgbClr val="000000"/>
                    </a:solidFill>
                    <a:latin typeface="Adobe Clean Han Regular" panose="020B0500000000000000" pitchFamily="34" charset="-128"/>
                    <a:ea typeface="Adobe Clean Han Regular" panose="020B0500000000000000" pitchFamily="34" charset="-128"/>
                  </a:rPr>
                  <a:t>Experience League はモバイルに対応しています</a:t>
                </a:r>
              </a:p>
            </p:txBody>
          </p:sp>
          <p:pic>
            <p:nvPicPr>
              <p:cNvPr id="24" name="Graphic 23">
                <a:extLst>
                  <a:ext uri="{FF2B5EF4-FFF2-40B4-BE49-F238E27FC236}">
                    <a16:creationId xmlns:a16="http://schemas.microsoft.com/office/drawing/2014/main" id="{BE7666FA-8700-45B0-9A1A-323BF23990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6310" y="5538328"/>
                <a:ext cx="297978" cy="498789"/>
              </a:xfrm>
              <a:prstGeom prst="rect">
                <a:avLst/>
              </a:prstGeom>
            </p:spPr>
          </p:pic>
        </p:grpSp>
        <p:grpSp>
          <p:nvGrpSpPr>
            <p:cNvPr id="29" name="Group 28">
              <a:extLst>
                <a:ext uri="{FF2B5EF4-FFF2-40B4-BE49-F238E27FC236}">
                  <a16:creationId xmlns:a16="http://schemas.microsoft.com/office/drawing/2014/main" id="{A0B69EC7-0E04-4596-A8F7-CAAAABB834E9}"/>
                </a:ext>
              </a:extLst>
            </p:cNvPr>
            <p:cNvGrpSpPr/>
            <p:nvPr/>
          </p:nvGrpSpPr>
          <p:grpSpPr>
            <a:xfrm>
              <a:off x="374473" y="5245537"/>
              <a:ext cx="5615658" cy="1106538"/>
              <a:chOff x="382413" y="5234779"/>
              <a:chExt cx="5615658" cy="1106538"/>
            </a:xfrm>
          </p:grpSpPr>
          <p:grpSp>
            <p:nvGrpSpPr>
              <p:cNvPr id="113" name="Group 112">
                <a:extLst>
                  <a:ext uri="{FF2B5EF4-FFF2-40B4-BE49-F238E27FC236}">
                    <a16:creationId xmlns:a16="http://schemas.microsoft.com/office/drawing/2014/main" id="{3385FA19-E422-400C-8542-268CC4C7C61D}"/>
                  </a:ext>
                </a:extLst>
              </p:cNvPr>
              <p:cNvGrpSpPr/>
              <p:nvPr/>
            </p:nvGrpSpPr>
            <p:grpSpPr>
              <a:xfrm rot="16200000">
                <a:off x="2636973" y="2980219"/>
                <a:ext cx="1106538" cy="5615658"/>
                <a:chOff x="4000500" y="1895754"/>
                <a:chExt cx="1000125" cy="2664807"/>
              </a:xfrm>
            </p:grpSpPr>
            <p:sp>
              <p:nvSpPr>
                <p:cNvPr id="114" name="Rectangle: Rounded Corners 113">
                  <a:extLst>
                    <a:ext uri="{FF2B5EF4-FFF2-40B4-BE49-F238E27FC236}">
                      <a16:creationId xmlns:a16="http://schemas.microsoft.com/office/drawing/2014/main" id="{5BD63B6B-FFB1-45EA-A055-872CB7AB2574}"/>
                    </a:ext>
                  </a:extLst>
                </p:cNvPr>
                <p:cNvSpPr/>
                <p:nvPr/>
              </p:nvSpPr>
              <p:spPr>
                <a:xfrm>
                  <a:off x="4000500" y="1895754"/>
                  <a:ext cx="1000125" cy="2664807"/>
                </a:xfrm>
                <a:prstGeom prst="roundRect">
                  <a:avLst>
                    <a:gd name="adj" fmla="val 50000"/>
                  </a:avLst>
                </a:prstGeom>
                <a:solidFill>
                  <a:srgbClr val="F4F6F8"/>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15" name="Rectangle: Rounded Corners 114">
                  <a:extLst>
                    <a:ext uri="{FF2B5EF4-FFF2-40B4-BE49-F238E27FC236}">
                      <a16:creationId xmlns:a16="http://schemas.microsoft.com/office/drawing/2014/main" id="{F209FD07-CFF0-48B0-9128-E7035093F140}"/>
                    </a:ext>
                  </a:extLst>
                </p:cNvPr>
                <p:cNvSpPr/>
                <p:nvPr/>
              </p:nvSpPr>
              <p:spPr>
                <a:xfrm>
                  <a:off x="4000500" y="1895754"/>
                  <a:ext cx="1000125" cy="2664807"/>
                </a:xfrm>
                <a:prstGeom prst="roundRect">
                  <a:avLst>
                    <a:gd name="adj" fmla="val 50000"/>
                  </a:avLst>
                </a:prstGeom>
                <a:solidFill>
                  <a:srgbClr val="F4F6F8">
                    <a:alpha val="10000"/>
                  </a:srgbClr>
                </a:solidFill>
                <a:ln>
                  <a:noFill/>
                </a:ln>
                <a:effectLst>
                  <a:outerShdw blurRad="50800" dist="38100" dir="2700000" algn="tl" rotWithShape="0">
                    <a:prstClr val="black">
                      <a:alpha val="1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grpSp>
            <p:nvGrpSpPr>
              <p:cNvPr id="116" name="Group 115">
                <a:extLst>
                  <a:ext uri="{FF2B5EF4-FFF2-40B4-BE49-F238E27FC236}">
                    <a16:creationId xmlns:a16="http://schemas.microsoft.com/office/drawing/2014/main" id="{D809EA67-7586-4922-B9FD-0E708EDEABA6}"/>
                  </a:ext>
                </a:extLst>
              </p:cNvPr>
              <p:cNvGrpSpPr/>
              <p:nvPr/>
            </p:nvGrpSpPr>
            <p:grpSpPr>
              <a:xfrm>
                <a:off x="567540" y="5336614"/>
                <a:ext cx="902866" cy="902866"/>
                <a:chOff x="698214" y="1577347"/>
                <a:chExt cx="1951666" cy="1951666"/>
              </a:xfrm>
            </p:grpSpPr>
            <p:grpSp>
              <p:nvGrpSpPr>
                <p:cNvPr id="117" name="Group 116">
                  <a:extLst>
                    <a:ext uri="{FF2B5EF4-FFF2-40B4-BE49-F238E27FC236}">
                      <a16:creationId xmlns:a16="http://schemas.microsoft.com/office/drawing/2014/main" id="{7C108A9D-0C5E-4085-936D-D54C25E2CE21}"/>
                    </a:ext>
                  </a:extLst>
                </p:cNvPr>
                <p:cNvGrpSpPr/>
                <p:nvPr/>
              </p:nvGrpSpPr>
              <p:grpSpPr>
                <a:xfrm>
                  <a:off x="698214" y="1577347"/>
                  <a:ext cx="1951666" cy="1951666"/>
                  <a:chOff x="5378677" y="2730500"/>
                  <a:chExt cx="2095500" cy="2095500"/>
                </a:xfrm>
              </p:grpSpPr>
              <p:sp>
                <p:nvSpPr>
                  <p:cNvPr id="119" name="Oval 118">
                    <a:extLst>
                      <a:ext uri="{FF2B5EF4-FFF2-40B4-BE49-F238E27FC236}">
                        <a16:creationId xmlns:a16="http://schemas.microsoft.com/office/drawing/2014/main" id="{28544011-5523-43A7-A20F-57DF0577739F}"/>
                      </a:ext>
                    </a:extLst>
                  </p:cNvPr>
                  <p:cNvSpPr/>
                  <p:nvPr/>
                </p:nvSpPr>
                <p:spPr>
                  <a:xfrm>
                    <a:off x="5378677" y="2730500"/>
                    <a:ext cx="2095500" cy="2095500"/>
                  </a:xfrm>
                  <a:prstGeom prst="ellipse">
                    <a:avLst/>
                  </a:prstGeom>
                  <a:solidFill>
                    <a:srgbClr val="F4F6F8"/>
                  </a:soli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20" name="Oval 119">
                    <a:extLst>
                      <a:ext uri="{FF2B5EF4-FFF2-40B4-BE49-F238E27FC236}">
                        <a16:creationId xmlns:a16="http://schemas.microsoft.com/office/drawing/2014/main" id="{D2E59A03-6FC9-4642-A436-E7B03C2D66B2}"/>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a:noFill/>
                  </a:ln>
                  <a:effectLst>
                    <a:innerShdw blurRad="63500" dist="50800" dir="13500000">
                      <a:schemeClr val="bg1">
                        <a:lumMod val="85000"/>
                        <a:alpha val="84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18" name="Oval 117">
                  <a:extLst>
                    <a:ext uri="{FF2B5EF4-FFF2-40B4-BE49-F238E27FC236}">
                      <a16:creationId xmlns:a16="http://schemas.microsoft.com/office/drawing/2014/main" id="{4F51BEF5-65D3-4453-A170-80F4F6A093CE}"/>
                    </a:ext>
                  </a:extLst>
                </p:cNvPr>
                <p:cNvSpPr/>
                <p:nvPr/>
              </p:nvSpPr>
              <p:spPr>
                <a:xfrm>
                  <a:off x="838053" y="1717186"/>
                  <a:ext cx="1671988" cy="1671988"/>
                </a:xfrm>
                <a:prstGeom prst="ellipse">
                  <a:avLst/>
                </a:prstGeom>
                <a:solidFill>
                  <a:schemeClr val="tx1"/>
                </a:solidFill>
                <a:ln>
                  <a:noFill/>
                </a:ln>
                <a:effectLst>
                  <a:innerShdw blurRad="1143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1" name="Rectangle 120">
                <a:extLst>
                  <a:ext uri="{FF2B5EF4-FFF2-40B4-BE49-F238E27FC236}">
                    <a16:creationId xmlns:a16="http://schemas.microsoft.com/office/drawing/2014/main" id="{A58B459E-5D8D-414C-B65F-F903E1B27F36}"/>
                  </a:ext>
                </a:extLst>
              </p:cNvPr>
              <p:cNvSpPr/>
              <p:nvPr/>
            </p:nvSpPr>
            <p:spPr>
              <a:xfrm>
                <a:off x="1555380" y="5430068"/>
                <a:ext cx="3958487" cy="656590"/>
              </a:xfrm>
              <a:prstGeom prst="rect">
                <a:avLst/>
              </a:prstGeom>
            </p:spPr>
            <p:txBody>
              <a:bodyPr wrap="square">
                <a:spAutoFit/>
              </a:bodyPr>
              <a:lstStyle/>
              <a:p>
                <a:pPr>
                  <a:lnSpc>
                    <a:spcPts val="2200"/>
                  </a:lnSpc>
                  <a:defRPr/>
                </a:pPr>
                <a:r>
                  <a:rPr lang="ja-JP" sz="2000" b="1" dirty="0">
                    <a:solidFill>
                      <a:srgbClr val="000000"/>
                    </a:solidFill>
                    <a:latin typeface="Adobe Clean Han Regular" panose="020B0500000000000000" pitchFamily="34" charset="-128"/>
                    <a:ea typeface="Adobe Clean Han Regular" panose="020B0500000000000000" pitchFamily="34" charset="-128"/>
                  </a:rPr>
                  <a:t>Experience League は多言語に対応しています</a:t>
                </a:r>
                <a:r>
                  <a:rPr lang="sk-SK" altLang="ja-JP" sz="2000" b="1" dirty="0">
                    <a:solidFill>
                      <a:srgbClr val="000000"/>
                    </a:solidFill>
                    <a:latin typeface="Adobe Clean Han Regular" panose="020B0500000000000000" pitchFamily="34" charset="-128"/>
                    <a:ea typeface="Adobe Clean Han Regular" panose="020B0500000000000000" pitchFamily="34" charset="-128"/>
                  </a:rPr>
                  <a:t> </a:t>
                </a:r>
                <a:r>
                  <a:rPr lang="ja-JP" sz="2000" b="1" dirty="0">
                    <a:solidFill>
                      <a:srgbClr val="000000"/>
                    </a:solidFill>
                    <a:latin typeface="Adobe Clean Han Regular" panose="020B0500000000000000" pitchFamily="34" charset="-128"/>
                    <a:ea typeface="Adobe Clean Han Regular" panose="020B0500000000000000" pitchFamily="34" charset="-128"/>
                  </a:rPr>
                  <a:t>（12 言語）</a:t>
                </a:r>
              </a:p>
            </p:txBody>
          </p:sp>
          <p:pic>
            <p:nvPicPr>
              <p:cNvPr id="26" name="Graphic 25">
                <a:extLst>
                  <a:ext uri="{FF2B5EF4-FFF2-40B4-BE49-F238E27FC236}">
                    <a16:creationId xmlns:a16="http://schemas.microsoft.com/office/drawing/2014/main" id="{6B7AC567-45E2-4C1D-AEBF-82F97D626C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5609" y="5554359"/>
                <a:ext cx="466725" cy="466725"/>
              </a:xfrm>
              <a:prstGeom prst="rect">
                <a:avLst/>
              </a:prstGeom>
            </p:spPr>
          </p:pic>
        </p:grpSp>
      </p:grpSp>
      <p:pic>
        <p:nvPicPr>
          <p:cNvPr id="68" name="Content Placeholder 8" descr="A screenshot of a cell phone&#10;&#10;Description automatically generated">
            <a:extLst>
              <a:ext uri="{FF2B5EF4-FFF2-40B4-BE49-F238E27FC236}">
                <a16:creationId xmlns:a16="http://schemas.microsoft.com/office/drawing/2014/main" id="{8AB98F9D-149B-BB42-B717-24403D67B9BF}"/>
              </a:ext>
            </a:extLst>
          </p:cNvPr>
          <p:cNvPicPr>
            <a:picLocks noChangeAspect="1"/>
          </p:cNvPicPr>
          <p:nvPr/>
        </p:nvPicPr>
        <p:blipFill rotWithShape="1">
          <a:blip r:embed="rId14"/>
          <a:srcRect b="76612"/>
          <a:stretch/>
        </p:blipFill>
        <p:spPr>
          <a:xfrm>
            <a:off x="506048" y="2466551"/>
            <a:ext cx="2480221" cy="1497691"/>
          </a:xfrm>
          <a:prstGeom prst="rect">
            <a:avLst/>
          </a:prstGeom>
          <a:ln w="3175">
            <a:solidFill>
              <a:schemeClr val="bg1">
                <a:lumMod val="65000"/>
              </a:schemeClr>
            </a:solidFill>
          </a:ln>
          <a:effectLst/>
        </p:spPr>
      </p:pic>
      <p:pic>
        <p:nvPicPr>
          <p:cNvPr id="70" name="Picture 69" descr="A screenshot of a cell phone&#10;&#10;Description automatically generated">
            <a:extLst>
              <a:ext uri="{FF2B5EF4-FFF2-40B4-BE49-F238E27FC236}">
                <a16:creationId xmlns:a16="http://schemas.microsoft.com/office/drawing/2014/main" id="{B3FD7ECB-4C5A-A546-B223-9A4794B8BC25}"/>
              </a:ext>
            </a:extLst>
          </p:cNvPr>
          <p:cNvPicPr>
            <a:picLocks noChangeAspect="1"/>
          </p:cNvPicPr>
          <p:nvPr/>
        </p:nvPicPr>
        <p:blipFill rotWithShape="1">
          <a:blip r:embed="rId15"/>
          <a:srcRect t="-1" b="71176"/>
          <a:stretch/>
        </p:blipFill>
        <p:spPr>
          <a:xfrm>
            <a:off x="3354580" y="2466552"/>
            <a:ext cx="2571660" cy="1510400"/>
          </a:xfrm>
          <a:prstGeom prst="rect">
            <a:avLst/>
          </a:prstGeom>
          <a:ln>
            <a:solidFill>
              <a:schemeClr val="bg1">
                <a:lumMod val="65000"/>
              </a:schemeClr>
            </a:solidFill>
          </a:ln>
        </p:spPr>
      </p:pic>
      <p:pic>
        <p:nvPicPr>
          <p:cNvPr id="71" name="Picture 70" descr="A screenshot of a cell phone&#10;&#10;Description automatically generated">
            <a:extLst>
              <a:ext uri="{FF2B5EF4-FFF2-40B4-BE49-F238E27FC236}">
                <a16:creationId xmlns:a16="http://schemas.microsoft.com/office/drawing/2014/main" id="{10C68E78-DF96-CD41-A287-D32ED5DEB1DC}"/>
              </a:ext>
            </a:extLst>
          </p:cNvPr>
          <p:cNvPicPr>
            <a:picLocks noChangeAspect="1"/>
          </p:cNvPicPr>
          <p:nvPr/>
        </p:nvPicPr>
        <p:blipFill rotWithShape="1">
          <a:blip r:embed="rId16"/>
          <a:srcRect b="26680"/>
          <a:stretch/>
        </p:blipFill>
        <p:spPr>
          <a:xfrm>
            <a:off x="6254507" y="2455447"/>
            <a:ext cx="2495955" cy="1528016"/>
          </a:xfrm>
          <a:prstGeom prst="rect">
            <a:avLst/>
          </a:prstGeom>
          <a:ln>
            <a:solidFill>
              <a:schemeClr val="bg1">
                <a:lumMod val="65000"/>
              </a:schemeClr>
            </a:solidFill>
          </a:ln>
        </p:spPr>
      </p:pic>
      <p:pic>
        <p:nvPicPr>
          <p:cNvPr id="72" name="Picture 71" descr="A screenshot of a cell phone&#10;&#10;Description automatically generated">
            <a:extLst>
              <a:ext uri="{FF2B5EF4-FFF2-40B4-BE49-F238E27FC236}">
                <a16:creationId xmlns:a16="http://schemas.microsoft.com/office/drawing/2014/main" id="{3CC32A0F-AB17-4E4D-9C67-1C86BEAD5064}"/>
              </a:ext>
            </a:extLst>
          </p:cNvPr>
          <p:cNvPicPr>
            <a:picLocks noChangeAspect="1"/>
          </p:cNvPicPr>
          <p:nvPr/>
        </p:nvPicPr>
        <p:blipFill rotWithShape="1">
          <a:blip r:embed="rId17"/>
          <a:srcRect b="62476"/>
          <a:stretch/>
        </p:blipFill>
        <p:spPr>
          <a:xfrm>
            <a:off x="9239858" y="2477574"/>
            <a:ext cx="2461560" cy="1472814"/>
          </a:xfrm>
          <a:prstGeom prst="rect">
            <a:avLst/>
          </a:prstGeom>
          <a:ln>
            <a:solidFill>
              <a:schemeClr val="bg1">
                <a:lumMod val="65000"/>
              </a:schemeClr>
            </a:solidFill>
          </a:ln>
        </p:spPr>
      </p:pic>
    </p:spTree>
    <p:extLst>
      <p:ext uri="{BB962C8B-B14F-4D97-AF65-F5344CB8AC3E}">
        <p14:creationId xmlns:p14="http://schemas.microsoft.com/office/powerpoint/2010/main" val="1478076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47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CE97005C-074E-4CB5-9B9F-F996C8FE9650}"/>
              </a:ext>
            </a:extLst>
          </p:cNvPr>
          <p:cNvSpPr>
            <a:spLocks noGrp="1"/>
          </p:cNvSpPr>
          <p:nvPr>
            <p:ph type="title"/>
          </p:nvPr>
        </p:nvSpPr>
        <p:spPr>
          <a:xfrm>
            <a:off x="909189" y="312663"/>
            <a:ext cx="8121080" cy="646189"/>
          </a:xfrm>
          <a:prstGeom prst="rect">
            <a:avLst/>
          </a:prstGeom>
        </p:spPr>
        <p:txBody>
          <a:bodyPr/>
          <a:lstStyle/>
          <a:p>
            <a:r>
              <a:rPr lang="ja-JP" sz="1800" dirty="0">
                <a:latin typeface="Adobe Clean Han ExtraBold" panose="020B0800000000000000" pitchFamily="34" charset="-128"/>
                <a:ea typeface="Adobe Clean Han ExtraBold" panose="020B0800000000000000" pitchFamily="34" charset="-128"/>
              </a:rPr>
              <a:t>Adobe Experience Cloud：</a:t>
            </a:r>
            <a:r>
              <a:rPr lang="ja-JP" sz="1800" dirty="0">
                <a:solidFill>
                  <a:srgbClr val="1A1A1A"/>
                </a:solidFill>
                <a:latin typeface="Adobe Clean Han Normal" panose="020B0400000000000000" pitchFamily="34" charset="-128"/>
                <a:ea typeface="Adobe Clean Han Normal" panose="020B0400000000000000" pitchFamily="34" charset="-128"/>
              </a:rPr>
              <a:t>キャンペーン作成や広告管理のほか、事業内容を詳細に把握するための各種ソリューションを統合したセットです。</a:t>
            </a:r>
            <a:r>
              <a:rPr lang="ja-JP" sz="1600" dirty="0">
                <a:solidFill>
                  <a:srgbClr val="F8271A"/>
                </a:solidFill>
                <a:latin typeface="Adobe Clean Han Normal" panose="020B0400000000000000" pitchFamily="34" charset="-128"/>
                <a:ea typeface="Adobe Clean Han Normal" panose="020B0400000000000000" pitchFamily="34" charset="-128"/>
                <a:hlinkClick r:id="rId3">
                  <a:extLst>
                    <a:ext uri="{A12FA001-AC4F-418D-AE19-62706E023703}">
                      <ahyp:hlinkClr xmlns:ahyp="http://schemas.microsoft.com/office/drawing/2018/hyperlinkcolor" val="tx"/>
                    </a:ext>
                  </a:extLst>
                </a:hlinkClick>
              </a:rPr>
              <a:t>詳細情報</a:t>
            </a:r>
          </a:p>
        </p:txBody>
      </p:sp>
      <p:sp>
        <p:nvSpPr>
          <p:cNvPr id="128" name="TextBox 127">
            <a:extLst>
              <a:ext uri="{FF2B5EF4-FFF2-40B4-BE49-F238E27FC236}">
                <a16:creationId xmlns:a16="http://schemas.microsoft.com/office/drawing/2014/main" id="{B1FE2FAA-69FC-4A12-A18A-9228E9B82B3E}"/>
              </a:ext>
            </a:extLst>
          </p:cNvPr>
          <p:cNvSpPr txBox="1"/>
          <p:nvPr/>
        </p:nvSpPr>
        <p:spPr>
          <a:xfrm>
            <a:off x="9212904" y="328162"/>
            <a:ext cx="2800992" cy="523220"/>
          </a:xfrm>
          <a:prstGeom prst="rect">
            <a:avLst/>
          </a:prstGeom>
          <a:noFill/>
        </p:spPr>
        <p:txBody>
          <a:bodyPr wrap="square" rtlCol="0">
            <a:spAutoFit/>
          </a:bodyPr>
          <a:lstStyle/>
          <a:p>
            <a:pPr algn="ctr"/>
            <a:r>
              <a:rPr lang="ja-JP" sz="1400" dirty="0">
                <a:solidFill>
                  <a:srgbClr val="F8271A"/>
                </a:solidFill>
                <a:latin typeface="Adobe Clean Han ExtraBold" panose="020B0800000000000000" pitchFamily="34" charset="-128"/>
                <a:ea typeface="Adobe Clean Han ExtraBold" panose="020B0800000000000000" pitchFamily="34" charset="-128"/>
                <a:hlinkClick r:id="rId4">
                  <a:extLst>
                    <a:ext uri="{A12FA001-AC4F-418D-AE19-62706E023703}">
                      <ahyp:hlinkClr xmlns:ahyp="http://schemas.microsoft.com/office/drawing/2018/hyperlinkcolor" val="tx"/>
                    </a:ext>
                  </a:extLst>
                </a:hlinkClick>
              </a:rPr>
              <a:t>Adobe Experience Cloud チュートリアル</a:t>
            </a:r>
          </a:p>
        </p:txBody>
      </p:sp>
      <p:cxnSp>
        <p:nvCxnSpPr>
          <p:cNvPr id="17" name="Straight Connector 16">
            <a:extLst>
              <a:ext uri="{FF2B5EF4-FFF2-40B4-BE49-F238E27FC236}">
                <a16:creationId xmlns:a16="http://schemas.microsoft.com/office/drawing/2014/main" id="{49C22E29-6F6E-4A08-9AE8-A4635C79A587}"/>
              </a:ext>
            </a:extLst>
          </p:cNvPr>
          <p:cNvCxnSpPr>
            <a:cxnSpLocks/>
          </p:cNvCxnSpPr>
          <p:nvPr/>
        </p:nvCxnSpPr>
        <p:spPr>
          <a:xfrm>
            <a:off x="9171299" y="333645"/>
            <a:ext cx="0" cy="4357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white letter on a red background&#10;&#10;Description automatically generated">
            <a:extLst>
              <a:ext uri="{FF2B5EF4-FFF2-40B4-BE49-F238E27FC236}">
                <a16:creationId xmlns:a16="http://schemas.microsoft.com/office/drawing/2014/main" id="{197CD8B4-B59F-4086-A770-86477A1EB66E}"/>
              </a:ext>
            </a:extLst>
          </p:cNvPr>
          <p:cNvPicPr>
            <a:picLocks noChangeAspect="1"/>
          </p:cNvPicPr>
          <p:nvPr/>
        </p:nvPicPr>
        <p:blipFill>
          <a:blip r:embed="rId5"/>
          <a:stretch>
            <a:fillRect/>
          </a:stretch>
        </p:blipFill>
        <p:spPr>
          <a:xfrm>
            <a:off x="291466" y="290429"/>
            <a:ext cx="608359" cy="608359"/>
          </a:xfrm>
          <a:prstGeom prst="rect">
            <a:avLst/>
          </a:prstGeom>
        </p:spPr>
      </p:pic>
      <p:sp>
        <p:nvSpPr>
          <p:cNvPr id="57" name="Rectangle 56">
            <a:extLst>
              <a:ext uri="{FF2B5EF4-FFF2-40B4-BE49-F238E27FC236}">
                <a16:creationId xmlns:a16="http://schemas.microsoft.com/office/drawing/2014/main" id="{D04F022B-0501-4239-8DB3-FD5F0C5C2719}"/>
              </a:ext>
            </a:extLst>
          </p:cNvPr>
          <p:cNvSpPr/>
          <p:nvPr/>
        </p:nvSpPr>
        <p:spPr>
          <a:xfrm>
            <a:off x="289878" y="4017411"/>
            <a:ext cx="5652134"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ja-JP">
                <a:solidFill>
                  <a:srgbClr val="FFFFFF"/>
                </a:solidFill>
                <a:latin typeface="Adobe Clean SemiLight" panose="020B0403020404020204" pitchFamily="34" charset="0"/>
                <a:ea typeface="MS Mincho"/>
              </a:rPr>
              <a:t>             </a:t>
            </a:r>
          </a:p>
        </p:txBody>
      </p:sp>
      <p:sp>
        <p:nvSpPr>
          <p:cNvPr id="58" name="Rectangle 57">
            <a:extLst>
              <a:ext uri="{FF2B5EF4-FFF2-40B4-BE49-F238E27FC236}">
                <a16:creationId xmlns:a16="http://schemas.microsoft.com/office/drawing/2014/main" id="{48DC313C-424D-437F-833B-2DAEDEC4E535}"/>
              </a:ext>
            </a:extLst>
          </p:cNvPr>
          <p:cNvSpPr/>
          <p:nvPr/>
        </p:nvSpPr>
        <p:spPr>
          <a:xfrm>
            <a:off x="6046100" y="4017411"/>
            <a:ext cx="5852847"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ja-JP">
                <a:solidFill>
                  <a:srgbClr val="FFFFFF"/>
                </a:solidFill>
                <a:latin typeface="Adobe Clean SemiLight" panose="020B0403020404020204" pitchFamily="34" charset="0"/>
                <a:ea typeface="MS Mincho"/>
              </a:rPr>
              <a:t>             </a:t>
            </a:r>
          </a:p>
        </p:txBody>
      </p:sp>
      <p:grpSp>
        <p:nvGrpSpPr>
          <p:cNvPr id="59" name="Group 58">
            <a:extLst>
              <a:ext uri="{FF2B5EF4-FFF2-40B4-BE49-F238E27FC236}">
                <a16:creationId xmlns:a16="http://schemas.microsoft.com/office/drawing/2014/main" id="{9DE6EA4E-9415-423F-A2BD-77E5788FE0E9}"/>
              </a:ext>
            </a:extLst>
          </p:cNvPr>
          <p:cNvGrpSpPr/>
          <p:nvPr/>
        </p:nvGrpSpPr>
        <p:grpSpPr>
          <a:xfrm>
            <a:off x="1021365" y="5048492"/>
            <a:ext cx="4189161" cy="461665"/>
            <a:chOff x="1091966" y="5048492"/>
            <a:chExt cx="4189161" cy="461665"/>
          </a:xfrm>
        </p:grpSpPr>
        <p:pic>
          <p:nvPicPr>
            <p:cNvPr id="61" name="Picture 60" descr="Logo, icon&#10;&#10;Description automatically generated">
              <a:extLst>
                <a:ext uri="{FF2B5EF4-FFF2-40B4-BE49-F238E27FC236}">
                  <a16:creationId xmlns:a16="http://schemas.microsoft.com/office/drawing/2014/main" id="{0508DB7A-4579-4776-B965-9C62092026AF}"/>
                </a:ext>
              </a:extLst>
            </p:cNvPr>
            <p:cNvPicPr>
              <a:picLocks noChangeAspect="1"/>
            </p:cNvPicPr>
            <p:nvPr/>
          </p:nvPicPr>
          <p:blipFill>
            <a:blip r:embed="rId6"/>
            <a:stretch>
              <a:fillRect/>
            </a:stretch>
          </p:blipFill>
          <p:spPr>
            <a:xfrm>
              <a:off x="1091966" y="5048492"/>
              <a:ext cx="473502" cy="461665"/>
            </a:xfrm>
            <a:prstGeom prst="rect">
              <a:avLst/>
            </a:prstGeom>
            <a:effectLst>
              <a:outerShdw blurRad="63500" sx="102000" sy="102000" algn="ctr" rotWithShape="0">
                <a:prstClr val="black">
                  <a:alpha val="40000"/>
                </a:prstClr>
              </a:outerShdw>
            </a:effectLst>
          </p:spPr>
        </p:pic>
        <p:pic>
          <p:nvPicPr>
            <p:cNvPr id="64" name="Picture 63" descr="Logo, icon&#10;&#10;Description automatically generated">
              <a:extLst>
                <a:ext uri="{FF2B5EF4-FFF2-40B4-BE49-F238E27FC236}">
                  <a16:creationId xmlns:a16="http://schemas.microsoft.com/office/drawing/2014/main" id="{74DB26C6-B377-421F-83AE-C1B633672E89}"/>
                </a:ext>
              </a:extLst>
            </p:cNvPr>
            <p:cNvPicPr>
              <a:picLocks noChangeAspect="1"/>
            </p:cNvPicPr>
            <p:nvPr/>
          </p:nvPicPr>
          <p:blipFill>
            <a:blip r:embed="rId6"/>
            <a:stretch>
              <a:fillRect/>
            </a:stretch>
          </p:blipFill>
          <p:spPr>
            <a:xfrm>
              <a:off x="2330519" y="5048492"/>
              <a:ext cx="473502" cy="461665"/>
            </a:xfrm>
            <a:prstGeom prst="rect">
              <a:avLst/>
            </a:prstGeom>
            <a:effectLst>
              <a:outerShdw blurRad="63500" sx="102000" sy="102000" algn="ctr" rotWithShape="0">
                <a:prstClr val="black">
                  <a:alpha val="40000"/>
                </a:prstClr>
              </a:outerShdw>
            </a:effectLst>
          </p:spPr>
        </p:pic>
        <p:pic>
          <p:nvPicPr>
            <p:cNvPr id="66" name="Picture 65" descr="Logo, icon&#10;&#10;Description automatically generated">
              <a:extLst>
                <a:ext uri="{FF2B5EF4-FFF2-40B4-BE49-F238E27FC236}">
                  <a16:creationId xmlns:a16="http://schemas.microsoft.com/office/drawing/2014/main" id="{8EF86509-5859-4CF2-8DC1-AEB63CB07352}"/>
                </a:ext>
              </a:extLst>
            </p:cNvPr>
            <p:cNvPicPr>
              <a:picLocks noChangeAspect="1"/>
            </p:cNvPicPr>
            <p:nvPr/>
          </p:nvPicPr>
          <p:blipFill>
            <a:blip r:embed="rId6"/>
            <a:stretch>
              <a:fillRect/>
            </a:stretch>
          </p:blipFill>
          <p:spPr>
            <a:xfrm>
              <a:off x="3569072" y="5048492"/>
              <a:ext cx="473502" cy="461665"/>
            </a:xfrm>
            <a:prstGeom prst="rect">
              <a:avLst/>
            </a:prstGeom>
            <a:effectLst>
              <a:outerShdw blurRad="63500" sx="102000" sy="102000" algn="ctr" rotWithShape="0">
                <a:prstClr val="black">
                  <a:alpha val="40000"/>
                </a:prstClr>
              </a:outerShdw>
            </a:effectLst>
          </p:spPr>
        </p:pic>
        <p:pic>
          <p:nvPicPr>
            <p:cNvPr id="67" name="Picture 66" descr="Logo, icon&#10;&#10;Description automatically generated">
              <a:extLst>
                <a:ext uri="{FF2B5EF4-FFF2-40B4-BE49-F238E27FC236}">
                  <a16:creationId xmlns:a16="http://schemas.microsoft.com/office/drawing/2014/main" id="{637B8699-3937-4F87-87AA-F6DDB264062A}"/>
                </a:ext>
              </a:extLst>
            </p:cNvPr>
            <p:cNvPicPr>
              <a:picLocks noChangeAspect="1"/>
            </p:cNvPicPr>
            <p:nvPr/>
          </p:nvPicPr>
          <p:blipFill>
            <a:blip r:embed="rId6"/>
            <a:stretch>
              <a:fillRect/>
            </a:stretch>
          </p:blipFill>
          <p:spPr>
            <a:xfrm>
              <a:off x="4807625" y="5048492"/>
              <a:ext cx="473502" cy="461665"/>
            </a:xfrm>
            <a:prstGeom prst="rect">
              <a:avLst/>
            </a:prstGeom>
            <a:effectLst>
              <a:outerShdw blurRad="63500" sx="102000" sy="102000" algn="ctr" rotWithShape="0">
                <a:prstClr val="black">
                  <a:alpha val="40000"/>
                </a:prstClr>
              </a:outerShdw>
            </a:effectLst>
          </p:spPr>
        </p:pic>
      </p:grpSp>
      <p:pic>
        <p:nvPicPr>
          <p:cNvPr id="68" name="Picture 67" descr="Logo, icon&#10;&#10;Description automatically generated">
            <a:extLst>
              <a:ext uri="{FF2B5EF4-FFF2-40B4-BE49-F238E27FC236}">
                <a16:creationId xmlns:a16="http://schemas.microsoft.com/office/drawing/2014/main" id="{FBECDB40-0534-41D2-A81D-BB6AAE42D8FD}"/>
              </a:ext>
            </a:extLst>
          </p:cNvPr>
          <p:cNvPicPr>
            <a:picLocks noChangeAspect="1"/>
          </p:cNvPicPr>
          <p:nvPr/>
        </p:nvPicPr>
        <p:blipFill>
          <a:blip r:embed="rId6"/>
          <a:stretch>
            <a:fillRect/>
          </a:stretch>
        </p:blipFill>
        <p:spPr>
          <a:xfrm>
            <a:off x="8735772" y="5053156"/>
            <a:ext cx="473502" cy="461665"/>
          </a:xfrm>
          <a:prstGeom prst="rect">
            <a:avLst/>
          </a:prstGeom>
          <a:effectLst>
            <a:outerShdw blurRad="63500" sx="102000" sy="102000" algn="ctr" rotWithShape="0">
              <a:prstClr val="black">
                <a:alpha val="40000"/>
              </a:prstClr>
            </a:outerShdw>
          </a:effectLst>
        </p:spPr>
      </p:pic>
      <p:sp>
        <p:nvSpPr>
          <p:cNvPr id="69" name="Rectangle 68">
            <a:extLst>
              <a:ext uri="{FF2B5EF4-FFF2-40B4-BE49-F238E27FC236}">
                <a16:creationId xmlns:a16="http://schemas.microsoft.com/office/drawing/2014/main" id="{38570A5D-1A2E-4A03-B2FF-7EE315E50BB5}"/>
              </a:ext>
            </a:extLst>
          </p:cNvPr>
          <p:cNvSpPr/>
          <p:nvPr/>
        </p:nvSpPr>
        <p:spPr>
          <a:xfrm>
            <a:off x="289878" y="1164583"/>
            <a:ext cx="5652134"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ja-JP">
                <a:solidFill>
                  <a:srgbClr val="FFFFFF"/>
                </a:solidFill>
                <a:latin typeface="Adobe Clean SemiLight" panose="020B0403020404020204" pitchFamily="34" charset="0"/>
                <a:ea typeface="MS Mincho"/>
              </a:rPr>
              <a:t>             </a:t>
            </a:r>
          </a:p>
        </p:txBody>
      </p:sp>
      <p:sp>
        <p:nvSpPr>
          <p:cNvPr id="70" name="Rectangle 69">
            <a:extLst>
              <a:ext uri="{FF2B5EF4-FFF2-40B4-BE49-F238E27FC236}">
                <a16:creationId xmlns:a16="http://schemas.microsoft.com/office/drawing/2014/main" id="{A772526C-69B9-4022-9915-0DE5AD11A1A0}"/>
              </a:ext>
            </a:extLst>
          </p:cNvPr>
          <p:cNvSpPr/>
          <p:nvPr/>
        </p:nvSpPr>
        <p:spPr>
          <a:xfrm>
            <a:off x="6046100" y="1164583"/>
            <a:ext cx="5852847"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ja-JP">
                <a:solidFill>
                  <a:srgbClr val="FFFFFF"/>
                </a:solidFill>
                <a:latin typeface="Adobe Clean SemiLight" panose="020B0403020404020204" pitchFamily="34" charset="0"/>
                <a:ea typeface="MS Mincho"/>
              </a:rPr>
              <a:t>             </a:t>
            </a:r>
          </a:p>
        </p:txBody>
      </p:sp>
      <p:grpSp>
        <p:nvGrpSpPr>
          <p:cNvPr id="71" name="Group 70">
            <a:extLst>
              <a:ext uri="{FF2B5EF4-FFF2-40B4-BE49-F238E27FC236}">
                <a16:creationId xmlns:a16="http://schemas.microsoft.com/office/drawing/2014/main" id="{ED5A71EE-A8BF-4B07-9909-AC28B400B1C8}"/>
              </a:ext>
            </a:extLst>
          </p:cNvPr>
          <p:cNvGrpSpPr/>
          <p:nvPr/>
        </p:nvGrpSpPr>
        <p:grpSpPr>
          <a:xfrm>
            <a:off x="6668236" y="2162489"/>
            <a:ext cx="4608574" cy="461665"/>
            <a:chOff x="6749616" y="2162489"/>
            <a:chExt cx="4608574" cy="461665"/>
          </a:xfrm>
        </p:grpSpPr>
        <p:pic>
          <p:nvPicPr>
            <p:cNvPr id="74" name="Picture 73" descr="Logo, icon&#10;&#10;Description automatically generated">
              <a:extLst>
                <a:ext uri="{FF2B5EF4-FFF2-40B4-BE49-F238E27FC236}">
                  <a16:creationId xmlns:a16="http://schemas.microsoft.com/office/drawing/2014/main" id="{6CE3EE03-C6E7-4D9E-9EBD-37BF3FA3A580}"/>
                </a:ext>
              </a:extLst>
            </p:cNvPr>
            <p:cNvPicPr>
              <a:picLocks noChangeAspect="1"/>
            </p:cNvPicPr>
            <p:nvPr/>
          </p:nvPicPr>
          <p:blipFill>
            <a:blip r:embed="rId6"/>
            <a:stretch>
              <a:fillRect/>
            </a:stretch>
          </p:blipFill>
          <p:spPr>
            <a:xfrm>
              <a:off x="6749616" y="2162489"/>
              <a:ext cx="473502" cy="461665"/>
            </a:xfrm>
            <a:prstGeom prst="rect">
              <a:avLst/>
            </a:prstGeom>
            <a:effectLst>
              <a:outerShdw blurRad="63500" sx="102000" sy="102000" algn="ctr" rotWithShape="0">
                <a:prstClr val="black">
                  <a:alpha val="40000"/>
                </a:prstClr>
              </a:outerShdw>
            </a:effectLst>
          </p:spPr>
        </p:pic>
        <p:pic>
          <p:nvPicPr>
            <p:cNvPr id="77" name="Picture 76" descr="Logo, icon&#10;&#10;Description automatically generated">
              <a:extLst>
                <a:ext uri="{FF2B5EF4-FFF2-40B4-BE49-F238E27FC236}">
                  <a16:creationId xmlns:a16="http://schemas.microsoft.com/office/drawing/2014/main" id="{7C3C8EFC-A4DF-4C57-A924-DC2D05A980B5}"/>
                </a:ext>
              </a:extLst>
            </p:cNvPr>
            <p:cNvPicPr>
              <a:picLocks noChangeAspect="1"/>
            </p:cNvPicPr>
            <p:nvPr/>
          </p:nvPicPr>
          <p:blipFill>
            <a:blip r:embed="rId6"/>
            <a:stretch>
              <a:fillRect/>
            </a:stretch>
          </p:blipFill>
          <p:spPr>
            <a:xfrm>
              <a:off x="8127973" y="2162489"/>
              <a:ext cx="473502" cy="461665"/>
            </a:xfrm>
            <a:prstGeom prst="rect">
              <a:avLst/>
            </a:prstGeom>
            <a:effectLst>
              <a:outerShdw blurRad="63500" sx="102000" sy="102000" algn="ctr" rotWithShape="0">
                <a:prstClr val="black">
                  <a:alpha val="40000"/>
                </a:prstClr>
              </a:outerShdw>
            </a:effectLst>
          </p:spPr>
        </p:pic>
        <p:pic>
          <p:nvPicPr>
            <p:cNvPr id="89" name="Picture 88" descr="Logo, icon&#10;&#10;Description automatically generated">
              <a:extLst>
                <a:ext uri="{FF2B5EF4-FFF2-40B4-BE49-F238E27FC236}">
                  <a16:creationId xmlns:a16="http://schemas.microsoft.com/office/drawing/2014/main" id="{EFEE9FBB-E7F8-4EA9-AA41-97BABC68FAA1}"/>
                </a:ext>
              </a:extLst>
            </p:cNvPr>
            <p:cNvPicPr>
              <a:picLocks noChangeAspect="1"/>
            </p:cNvPicPr>
            <p:nvPr/>
          </p:nvPicPr>
          <p:blipFill>
            <a:blip r:embed="rId6"/>
            <a:stretch>
              <a:fillRect/>
            </a:stretch>
          </p:blipFill>
          <p:spPr>
            <a:xfrm>
              <a:off x="9506330" y="2162489"/>
              <a:ext cx="473502" cy="461665"/>
            </a:xfrm>
            <a:prstGeom prst="rect">
              <a:avLst/>
            </a:prstGeom>
            <a:effectLst>
              <a:outerShdw blurRad="63500" sx="102000" sy="102000" algn="ctr" rotWithShape="0">
                <a:prstClr val="black">
                  <a:alpha val="40000"/>
                </a:prstClr>
              </a:outerShdw>
            </a:effectLst>
          </p:spPr>
        </p:pic>
        <p:pic>
          <p:nvPicPr>
            <p:cNvPr id="91" name="Picture 90" descr="Logo, icon&#10;&#10;Description automatically generated">
              <a:extLst>
                <a:ext uri="{FF2B5EF4-FFF2-40B4-BE49-F238E27FC236}">
                  <a16:creationId xmlns:a16="http://schemas.microsoft.com/office/drawing/2014/main" id="{372AC8D0-F8BE-4F7A-89E5-319B405AA27F}"/>
                </a:ext>
              </a:extLst>
            </p:cNvPr>
            <p:cNvPicPr>
              <a:picLocks noChangeAspect="1"/>
            </p:cNvPicPr>
            <p:nvPr/>
          </p:nvPicPr>
          <p:blipFill>
            <a:blip r:embed="rId6"/>
            <a:stretch>
              <a:fillRect/>
            </a:stretch>
          </p:blipFill>
          <p:spPr>
            <a:xfrm>
              <a:off x="10884688" y="2162489"/>
              <a:ext cx="473502" cy="461665"/>
            </a:xfrm>
            <a:prstGeom prst="rect">
              <a:avLst/>
            </a:prstGeom>
            <a:effectLst>
              <a:outerShdw blurRad="63500" sx="102000" sy="102000" algn="ctr" rotWithShape="0">
                <a:prstClr val="black">
                  <a:alpha val="40000"/>
                </a:prstClr>
              </a:outerShdw>
            </a:effectLst>
          </p:spPr>
        </p:pic>
      </p:grpSp>
      <p:cxnSp>
        <p:nvCxnSpPr>
          <p:cNvPr id="92" name="Straight Connector 91">
            <a:extLst>
              <a:ext uri="{FF2B5EF4-FFF2-40B4-BE49-F238E27FC236}">
                <a16:creationId xmlns:a16="http://schemas.microsoft.com/office/drawing/2014/main" id="{C339EEDA-C068-4D63-BBE8-5AA18567CB7B}"/>
              </a:ext>
            </a:extLst>
          </p:cNvPr>
          <p:cNvCxnSpPr>
            <a:cxnSpLocks/>
          </p:cNvCxnSpPr>
          <p:nvPr/>
        </p:nvCxnSpPr>
        <p:spPr>
          <a:xfrm>
            <a:off x="291807" y="4017411"/>
            <a:ext cx="0" cy="2430538"/>
          </a:xfrm>
          <a:prstGeom prst="line">
            <a:avLst/>
          </a:prstGeom>
          <a:ln w="38100" cap="rnd">
            <a:solidFill>
              <a:srgbClr val="8EA4AC"/>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C1EDDE5-D4B9-4C9B-AAAC-0E455659A6FC}"/>
              </a:ext>
            </a:extLst>
          </p:cNvPr>
          <p:cNvCxnSpPr>
            <a:cxnSpLocks/>
          </p:cNvCxnSpPr>
          <p:nvPr/>
        </p:nvCxnSpPr>
        <p:spPr>
          <a:xfrm>
            <a:off x="6083007" y="4017411"/>
            <a:ext cx="0" cy="2430538"/>
          </a:xfrm>
          <a:prstGeom prst="line">
            <a:avLst/>
          </a:prstGeom>
          <a:ln w="38100" cap="rnd">
            <a:solidFill>
              <a:srgbClr val="1A1A1A"/>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94CDC14-A45F-4D64-9839-EDACBEAE534A}"/>
              </a:ext>
            </a:extLst>
          </p:cNvPr>
          <p:cNvCxnSpPr>
            <a:cxnSpLocks/>
          </p:cNvCxnSpPr>
          <p:nvPr/>
        </p:nvCxnSpPr>
        <p:spPr>
          <a:xfrm>
            <a:off x="291807" y="1164583"/>
            <a:ext cx="0" cy="2430538"/>
          </a:xfrm>
          <a:prstGeom prst="line">
            <a:avLst/>
          </a:prstGeom>
          <a:ln w="38100" cap="rnd">
            <a:solidFill>
              <a:srgbClr val="F8271A"/>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5EE7DE0-AA68-49BF-BD7C-621D476C533E}"/>
              </a:ext>
            </a:extLst>
          </p:cNvPr>
          <p:cNvCxnSpPr>
            <a:cxnSpLocks/>
          </p:cNvCxnSpPr>
          <p:nvPr/>
        </p:nvCxnSpPr>
        <p:spPr>
          <a:xfrm>
            <a:off x="6083007" y="1164583"/>
            <a:ext cx="0" cy="2430538"/>
          </a:xfrm>
          <a:prstGeom prst="line">
            <a:avLst/>
          </a:prstGeom>
          <a:ln w="38100" cap="rnd">
            <a:solidFill>
              <a:srgbClr val="B9B9B9"/>
            </a:solidFill>
          </a:ln>
        </p:spPr>
        <p:style>
          <a:lnRef idx="1">
            <a:schemeClr val="accent1"/>
          </a:lnRef>
          <a:fillRef idx="0">
            <a:schemeClr val="accent1"/>
          </a:fillRef>
          <a:effectRef idx="0">
            <a:schemeClr val="accent1"/>
          </a:effectRef>
          <a:fontRef idx="minor">
            <a:schemeClr val="tx1"/>
          </a:fontRef>
        </p:style>
      </p:cxnSp>
      <p:sp>
        <p:nvSpPr>
          <p:cNvPr id="104" name="Adobe Marketing Cloud">
            <a:extLst>
              <a:ext uri="{FF2B5EF4-FFF2-40B4-BE49-F238E27FC236}">
                <a16:creationId xmlns:a16="http://schemas.microsoft.com/office/drawing/2014/main" id="{55FC8E1D-738F-45A5-845D-7A9CEBF6AF86}"/>
              </a:ext>
            </a:extLst>
          </p:cNvPr>
          <p:cNvSpPr txBox="1"/>
          <p:nvPr/>
        </p:nvSpPr>
        <p:spPr>
          <a:xfrm>
            <a:off x="7294986" y="1455151"/>
            <a:ext cx="3355084" cy="31835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algn="ctr">
              <a:defRPr/>
            </a:pPr>
            <a:r>
              <a:rPr lang="ja-JP" sz="1600" dirty="0">
                <a:solidFill>
                  <a:srgbClr val="1A1A1A"/>
                </a:solidFill>
                <a:latin typeface="Adobe Clean Han ExtraBold" panose="020B0800000000000000" pitchFamily="34" charset="-128"/>
                <a:ea typeface="Adobe Clean Han ExtraBold" panose="020B0800000000000000" pitchFamily="34" charset="-128"/>
              </a:rPr>
              <a:t>データインサイトとオーディエンス</a:t>
            </a:r>
          </a:p>
        </p:txBody>
      </p:sp>
      <p:sp>
        <p:nvSpPr>
          <p:cNvPr id="107" name="Adobe Marketing Cloud">
            <a:extLst>
              <a:ext uri="{FF2B5EF4-FFF2-40B4-BE49-F238E27FC236}">
                <a16:creationId xmlns:a16="http://schemas.microsoft.com/office/drawing/2014/main" id="{E432E1B4-AF9B-4463-8DC4-2FB2456FD4E9}"/>
              </a:ext>
            </a:extLst>
          </p:cNvPr>
          <p:cNvSpPr txBox="1"/>
          <p:nvPr/>
        </p:nvSpPr>
        <p:spPr>
          <a:xfrm>
            <a:off x="2053961" y="1466735"/>
            <a:ext cx="2123977" cy="31835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sz="1600" i="0" u="none" strike="noStrike" cap="none" normalizeH="0" baseline="0" noProof="0" dirty="0">
                <a:ln>
                  <a:noFill/>
                </a:ln>
                <a:solidFill>
                  <a:srgbClr val="1A1A1A"/>
                </a:solidFill>
                <a:uLnTx/>
                <a:uFillTx/>
                <a:latin typeface="Adobe Clean Han ExtraBold" panose="020B0800000000000000" pitchFamily="34" charset="-128"/>
                <a:ea typeface="Adobe Clean Han ExtraBold" panose="020B0800000000000000" pitchFamily="34" charset="-128"/>
                <a:sym typeface="Adobe Clean Light"/>
              </a:rPr>
              <a:t>コンテンツとコマース</a:t>
            </a:r>
          </a:p>
        </p:txBody>
      </p:sp>
      <p:grpSp>
        <p:nvGrpSpPr>
          <p:cNvPr id="109" name="Group 108">
            <a:extLst>
              <a:ext uri="{FF2B5EF4-FFF2-40B4-BE49-F238E27FC236}">
                <a16:creationId xmlns:a16="http://schemas.microsoft.com/office/drawing/2014/main" id="{591222E5-A253-4F43-A9C7-E462A143D8B1}"/>
              </a:ext>
            </a:extLst>
          </p:cNvPr>
          <p:cNvGrpSpPr/>
          <p:nvPr/>
        </p:nvGrpSpPr>
        <p:grpSpPr>
          <a:xfrm>
            <a:off x="1396000" y="2144443"/>
            <a:ext cx="1864418" cy="1020434"/>
            <a:chOff x="1150000" y="2144443"/>
            <a:chExt cx="1864418" cy="1020434"/>
          </a:xfrm>
        </p:grpSpPr>
        <p:pic>
          <p:nvPicPr>
            <p:cNvPr id="113" name="Picture 112" descr="Logo, icon&#10;&#10;Description automatically generated">
              <a:extLst>
                <a:ext uri="{FF2B5EF4-FFF2-40B4-BE49-F238E27FC236}">
                  <a16:creationId xmlns:a16="http://schemas.microsoft.com/office/drawing/2014/main" id="{A5301C28-FD07-49C2-B10C-E4DC747055D1}"/>
                </a:ext>
              </a:extLst>
            </p:cNvPr>
            <p:cNvPicPr>
              <a:picLocks noChangeAspect="1"/>
            </p:cNvPicPr>
            <p:nvPr/>
          </p:nvPicPr>
          <p:blipFill>
            <a:blip r:embed="rId6"/>
            <a:stretch>
              <a:fillRect/>
            </a:stretch>
          </p:blipFill>
          <p:spPr>
            <a:xfrm>
              <a:off x="1845458" y="2144443"/>
              <a:ext cx="473502" cy="461665"/>
            </a:xfrm>
            <a:prstGeom prst="rect">
              <a:avLst/>
            </a:prstGeom>
            <a:effectLst>
              <a:outerShdw blurRad="63500" sx="102000" sy="102000" algn="ctr" rotWithShape="0">
                <a:prstClr val="black">
                  <a:alpha val="40000"/>
                </a:prstClr>
              </a:outerShdw>
            </a:effectLst>
          </p:spPr>
        </p:pic>
        <p:sp>
          <p:nvSpPr>
            <p:cNvPr id="114" name="Adobe Analytics">
              <a:extLst>
                <a:ext uri="{FF2B5EF4-FFF2-40B4-BE49-F238E27FC236}">
                  <a16:creationId xmlns:a16="http://schemas.microsoft.com/office/drawing/2014/main" id="{CEBD8553-11D5-4559-86BA-C2B961B44B04}"/>
                </a:ext>
              </a:extLst>
            </p:cNvPr>
            <p:cNvSpPr txBox="1"/>
            <p:nvPr/>
          </p:nvSpPr>
          <p:spPr>
            <a:xfrm>
              <a:off x="1150000" y="2723412"/>
              <a:ext cx="1864418" cy="44146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1A1A1A"/>
                  </a:solidFill>
                  <a:uLnTx/>
                  <a:uFillTx/>
                  <a:latin typeface="Adobe Clean Han Normal" panose="020B0400000000000000" pitchFamily="34" charset="-128"/>
                  <a:ea typeface="Adobe Clean Han Normal" panose="020B0400000000000000" pitchFamily="34" charset="-128"/>
                  <a:sym typeface="Adobe Clean Light"/>
                </a:rPr>
                <a:t>Adobe Experience Manager</a:t>
              </a:r>
            </a:p>
          </p:txBody>
        </p:sp>
      </p:grpSp>
      <p:grpSp>
        <p:nvGrpSpPr>
          <p:cNvPr id="110" name="Group 109">
            <a:extLst>
              <a:ext uri="{FF2B5EF4-FFF2-40B4-BE49-F238E27FC236}">
                <a16:creationId xmlns:a16="http://schemas.microsoft.com/office/drawing/2014/main" id="{A8078DD8-1EB6-451C-B861-9863E9603E99}"/>
              </a:ext>
            </a:extLst>
          </p:cNvPr>
          <p:cNvGrpSpPr/>
          <p:nvPr/>
        </p:nvGrpSpPr>
        <p:grpSpPr>
          <a:xfrm>
            <a:off x="3286476" y="2144443"/>
            <a:ext cx="1285063" cy="877307"/>
            <a:chOff x="3546269" y="2144443"/>
            <a:chExt cx="1285063" cy="877307"/>
          </a:xfrm>
        </p:grpSpPr>
        <p:pic>
          <p:nvPicPr>
            <p:cNvPr id="111" name="Picture 110" descr="Logo, icon&#10;&#10;Description automatically generated">
              <a:extLst>
                <a:ext uri="{FF2B5EF4-FFF2-40B4-BE49-F238E27FC236}">
                  <a16:creationId xmlns:a16="http://schemas.microsoft.com/office/drawing/2014/main" id="{AE59873E-AD8C-4AD1-9301-446908A52692}"/>
                </a:ext>
              </a:extLst>
            </p:cNvPr>
            <p:cNvPicPr>
              <a:picLocks noChangeAspect="1"/>
            </p:cNvPicPr>
            <p:nvPr/>
          </p:nvPicPr>
          <p:blipFill>
            <a:blip r:embed="rId6"/>
            <a:stretch>
              <a:fillRect/>
            </a:stretch>
          </p:blipFill>
          <p:spPr>
            <a:xfrm>
              <a:off x="3952049" y="2144443"/>
              <a:ext cx="473502" cy="461665"/>
            </a:xfrm>
            <a:prstGeom prst="rect">
              <a:avLst/>
            </a:prstGeom>
            <a:effectLst>
              <a:outerShdw blurRad="63500" sx="102000" sy="102000" algn="ctr" rotWithShape="0">
                <a:prstClr val="black">
                  <a:alpha val="40000"/>
                </a:prstClr>
              </a:outerShdw>
            </a:effectLst>
          </p:spPr>
        </p:pic>
        <p:sp>
          <p:nvSpPr>
            <p:cNvPr id="112" name="Adobe Audience Manager">
              <a:extLst>
                <a:ext uri="{FF2B5EF4-FFF2-40B4-BE49-F238E27FC236}">
                  <a16:creationId xmlns:a16="http://schemas.microsoft.com/office/drawing/2014/main" id="{9607CE9A-CC1A-4C4C-B8C7-EC0E234235E2}"/>
                </a:ext>
              </a:extLst>
            </p:cNvPr>
            <p:cNvSpPr txBox="1"/>
            <p:nvPr/>
          </p:nvSpPr>
          <p:spPr>
            <a:xfrm>
              <a:off x="3546269" y="2764950"/>
              <a:ext cx="1285063" cy="25680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1A1A1A"/>
                  </a:solidFill>
                  <a:uLnTx/>
                  <a:uFillTx/>
                  <a:latin typeface="Adobe Clean Han Normal" panose="020B0400000000000000" pitchFamily="34" charset="-128"/>
                  <a:ea typeface="Adobe Clean Han Normal" panose="020B0400000000000000" pitchFamily="34" charset="-128"/>
                  <a:sym typeface="Adobe Clean Light"/>
                </a:rPr>
                <a:t>Adobe Commerce</a:t>
              </a:r>
            </a:p>
          </p:txBody>
        </p:sp>
      </p:grpSp>
      <p:sp>
        <p:nvSpPr>
          <p:cNvPr id="115" name="Adobe Marketing Cloud">
            <a:extLst>
              <a:ext uri="{FF2B5EF4-FFF2-40B4-BE49-F238E27FC236}">
                <a16:creationId xmlns:a16="http://schemas.microsoft.com/office/drawing/2014/main" id="{5A5A0249-4BDC-4ADC-B0E2-09F0B0874265}"/>
              </a:ext>
            </a:extLst>
          </p:cNvPr>
          <p:cNvSpPr txBox="1"/>
          <p:nvPr/>
        </p:nvSpPr>
        <p:spPr>
          <a:xfrm>
            <a:off x="2053958" y="4261410"/>
            <a:ext cx="2123978" cy="31835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sz="1600" i="0" u="none" strike="noStrike" cap="none" normalizeH="0" baseline="0" noProof="0" dirty="0">
                <a:ln>
                  <a:noFill/>
                </a:ln>
                <a:solidFill>
                  <a:srgbClr val="1A1A1A"/>
                </a:solidFill>
                <a:uLnTx/>
                <a:uFillTx/>
                <a:latin typeface="Adobe Clean Han ExtraBold" panose="020B0800000000000000" pitchFamily="34" charset="-128"/>
                <a:ea typeface="Adobe Clean Han ExtraBold" panose="020B0800000000000000" pitchFamily="34" charset="-128"/>
                <a:sym typeface="Adobe Clean Light"/>
              </a:rPr>
              <a:t>カスタマージャーニー</a:t>
            </a:r>
          </a:p>
        </p:txBody>
      </p:sp>
      <p:sp>
        <p:nvSpPr>
          <p:cNvPr id="116" name="Search">
            <a:extLst>
              <a:ext uri="{FF2B5EF4-FFF2-40B4-BE49-F238E27FC236}">
                <a16:creationId xmlns:a16="http://schemas.microsoft.com/office/drawing/2014/main" id="{E1F3572E-4B57-48E8-AA59-3AD2FBEFE2F5}"/>
              </a:ext>
            </a:extLst>
          </p:cNvPr>
          <p:cNvSpPr txBox="1"/>
          <p:nvPr/>
        </p:nvSpPr>
        <p:spPr>
          <a:xfrm>
            <a:off x="721467" y="5665350"/>
            <a:ext cx="984307" cy="25680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b="0" i="0" u="none" strike="noStrike" cap="none" normalizeH="0" baseline="0" noProof="0" dirty="0">
                <a:ln>
                  <a:noFill/>
                </a:ln>
                <a:solidFill>
                  <a:srgbClr val="1A1A1A"/>
                </a:solidFill>
                <a:uLnTx/>
                <a:uFillTx/>
                <a:latin typeface="Adobe Clean Han Normal" panose="020B0400000000000000" pitchFamily="34" charset="-128"/>
                <a:ea typeface="Adobe Clean Han Normal" panose="020B0400000000000000" pitchFamily="34" charset="-128"/>
                <a:sym typeface="Adobe Clean Light"/>
              </a:rPr>
              <a:t>Adobe Target</a:t>
            </a:r>
          </a:p>
        </p:txBody>
      </p:sp>
      <p:sp>
        <p:nvSpPr>
          <p:cNvPr id="117" name="DSP">
            <a:extLst>
              <a:ext uri="{FF2B5EF4-FFF2-40B4-BE49-F238E27FC236}">
                <a16:creationId xmlns:a16="http://schemas.microsoft.com/office/drawing/2014/main" id="{314DE789-11B0-4347-BAC9-946740263A43}"/>
              </a:ext>
            </a:extLst>
          </p:cNvPr>
          <p:cNvSpPr txBox="1"/>
          <p:nvPr/>
        </p:nvSpPr>
        <p:spPr>
          <a:xfrm>
            <a:off x="1808743" y="5669103"/>
            <a:ext cx="1357189" cy="25680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b="0" i="0" u="none" strike="noStrike" cap="none" normalizeH="0" baseline="0" noProof="0" dirty="0">
                <a:ln>
                  <a:noFill/>
                </a:ln>
                <a:solidFill>
                  <a:srgbClr val="1A1A1A"/>
                </a:solidFill>
                <a:uLnTx/>
                <a:uFillTx/>
                <a:latin typeface="Adobe Clean Han Normal" panose="020B0400000000000000" pitchFamily="34" charset="-128"/>
                <a:ea typeface="Adobe Clean Han Normal" panose="020B0400000000000000" pitchFamily="34" charset="-128"/>
                <a:sym typeface="Adobe Clean Light"/>
              </a:rPr>
              <a:t>Adobe Campaign</a:t>
            </a:r>
          </a:p>
        </p:txBody>
      </p:sp>
      <p:sp>
        <p:nvSpPr>
          <p:cNvPr id="118" name="TV">
            <a:extLst>
              <a:ext uri="{FF2B5EF4-FFF2-40B4-BE49-F238E27FC236}">
                <a16:creationId xmlns:a16="http://schemas.microsoft.com/office/drawing/2014/main" id="{866DBC92-C9E8-4E94-A087-2D17A4FD2B52}"/>
              </a:ext>
            </a:extLst>
          </p:cNvPr>
          <p:cNvSpPr txBox="1"/>
          <p:nvPr/>
        </p:nvSpPr>
        <p:spPr>
          <a:xfrm>
            <a:off x="3192861" y="5648532"/>
            <a:ext cx="1141382" cy="44146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b="0" i="0" u="none" strike="noStrike" cap="none" normalizeH="0" baseline="0" noProof="0" dirty="0">
                <a:ln>
                  <a:noFill/>
                </a:ln>
                <a:solidFill>
                  <a:srgbClr val="1A1A1A"/>
                </a:solidFill>
                <a:uLnTx/>
                <a:uFillTx/>
                <a:latin typeface="Adobe Clean Han Normal" panose="020B0400000000000000" pitchFamily="34" charset="-128"/>
                <a:ea typeface="Adobe Clean Han Normal" panose="020B0400000000000000" pitchFamily="34" charset="-128"/>
                <a:sym typeface="Adobe Clean Light"/>
              </a:rPr>
              <a:t>Adobe Journey Optimizer</a:t>
            </a:r>
          </a:p>
        </p:txBody>
      </p:sp>
      <p:sp>
        <p:nvSpPr>
          <p:cNvPr id="119" name="Creative">
            <a:extLst>
              <a:ext uri="{FF2B5EF4-FFF2-40B4-BE49-F238E27FC236}">
                <a16:creationId xmlns:a16="http://schemas.microsoft.com/office/drawing/2014/main" id="{7F4EA165-AD2A-403E-8CB7-2373748AFC51}"/>
              </a:ext>
            </a:extLst>
          </p:cNvPr>
          <p:cNvSpPr txBox="1"/>
          <p:nvPr/>
        </p:nvSpPr>
        <p:spPr>
          <a:xfrm>
            <a:off x="4371502" y="5665350"/>
            <a:ext cx="1171304" cy="44146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b="0" i="0" u="none" strike="noStrike" cap="none" normalizeH="0" baseline="0" noProof="0" dirty="0">
                <a:ln>
                  <a:noFill/>
                </a:ln>
                <a:solidFill>
                  <a:srgbClr val="1A1A1A"/>
                </a:solidFill>
                <a:uLnTx/>
                <a:uFillTx/>
                <a:latin typeface="Adobe Clean Han Normal" panose="020B0400000000000000" pitchFamily="34" charset="-128"/>
                <a:ea typeface="Adobe Clean Han Normal" panose="020B0400000000000000" pitchFamily="34" charset="-128"/>
                <a:sym typeface="Adobe Clean Light"/>
              </a:rPr>
              <a:t>Adobe Marketo Engage</a:t>
            </a:r>
          </a:p>
        </p:txBody>
      </p:sp>
      <p:sp>
        <p:nvSpPr>
          <p:cNvPr id="122" name="Adobe Marketing Cloud">
            <a:extLst>
              <a:ext uri="{FF2B5EF4-FFF2-40B4-BE49-F238E27FC236}">
                <a16:creationId xmlns:a16="http://schemas.microsoft.com/office/drawing/2014/main" id="{C68F189E-D57D-4D0F-85D3-17E04E3EF1D6}"/>
              </a:ext>
            </a:extLst>
          </p:cNvPr>
          <p:cNvSpPr txBox="1"/>
          <p:nvPr/>
        </p:nvSpPr>
        <p:spPr>
          <a:xfrm>
            <a:off x="7602763" y="4261410"/>
            <a:ext cx="2739530" cy="31835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algn="ctr">
              <a:defRPr/>
            </a:pPr>
            <a:r>
              <a:rPr lang="ja-JP" sz="1600" dirty="0">
                <a:solidFill>
                  <a:srgbClr val="1A1A1A"/>
                </a:solidFill>
                <a:latin typeface="Adobe Clean Han ExtraBold" panose="020B0800000000000000" pitchFamily="34" charset="-128"/>
                <a:ea typeface="Adobe Clean Han ExtraBold" panose="020B0800000000000000" pitchFamily="34" charset="-128"/>
              </a:rPr>
              <a:t>マーケティングワークフロー</a:t>
            </a:r>
          </a:p>
        </p:txBody>
      </p:sp>
      <p:sp>
        <p:nvSpPr>
          <p:cNvPr id="125" name="Magento Commerce">
            <a:extLst>
              <a:ext uri="{FF2B5EF4-FFF2-40B4-BE49-F238E27FC236}">
                <a16:creationId xmlns:a16="http://schemas.microsoft.com/office/drawing/2014/main" id="{A882A6B3-1CB2-4DD2-A8A3-ED1BF155B054}"/>
              </a:ext>
            </a:extLst>
          </p:cNvPr>
          <p:cNvSpPr txBox="1"/>
          <p:nvPr/>
        </p:nvSpPr>
        <p:spPr>
          <a:xfrm>
            <a:off x="8362308" y="5669103"/>
            <a:ext cx="1220430" cy="25680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0" bIns="35718" anchor="ctr">
            <a:spAutoFit/>
          </a:bodyPr>
          <a:lstStyle>
            <a:lvl1pPr defTabSz="457200">
              <a:spcBef>
                <a:spcPts val="600"/>
              </a:spcBef>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600"/>
              </a:spcBef>
              <a:spcAft>
                <a:spcPts val="0"/>
              </a:spcAft>
              <a:buClrTx/>
              <a:buSzTx/>
              <a:buFontTx/>
              <a:buNone/>
              <a:tabLst/>
              <a:defRPr/>
            </a:pPr>
            <a:r>
              <a:rPr lang="ja-JP" dirty="0">
                <a:solidFill>
                  <a:srgbClr val="1A1A1A"/>
                </a:solidFill>
                <a:latin typeface="Adobe Clean Han Normal" panose="020B0400000000000000" pitchFamily="34" charset="-128"/>
                <a:ea typeface="Adobe Clean Han Normal" panose="020B0400000000000000" pitchFamily="34" charset="-128"/>
                <a:sym typeface="Adobe Clean Light"/>
              </a:rPr>
              <a:t>Adobe</a:t>
            </a:r>
            <a:r>
              <a:rPr kumimoji="0" lang="ja-JP" sz="1200" b="0" i="0" u="none" strike="noStrike" cap="none" normalizeH="0" baseline="0" noProof="0" dirty="0">
                <a:ln>
                  <a:noFill/>
                </a:ln>
                <a:solidFill>
                  <a:srgbClr val="1A1A1A"/>
                </a:solidFill>
                <a:uLnTx/>
                <a:uFillTx/>
                <a:latin typeface="Adobe Clean Han Normal" panose="020B0400000000000000" pitchFamily="34" charset="-128"/>
                <a:ea typeface="Adobe Clean Han Normal" panose="020B0400000000000000" pitchFamily="34" charset="-128"/>
                <a:sym typeface="Adobe Clean Light"/>
              </a:rPr>
              <a:t> Workfront</a:t>
            </a:r>
          </a:p>
        </p:txBody>
      </p:sp>
      <p:sp>
        <p:nvSpPr>
          <p:cNvPr id="132" name="Adobe Campaign">
            <a:extLst>
              <a:ext uri="{FF2B5EF4-FFF2-40B4-BE49-F238E27FC236}">
                <a16:creationId xmlns:a16="http://schemas.microsoft.com/office/drawing/2014/main" id="{0D06FFD8-0B00-4E4E-83B3-7E1629FA52BB}"/>
              </a:ext>
            </a:extLst>
          </p:cNvPr>
          <p:cNvSpPr txBox="1"/>
          <p:nvPr/>
        </p:nvSpPr>
        <p:spPr>
          <a:xfrm>
            <a:off x="6548627" y="2764843"/>
            <a:ext cx="659507" cy="44146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1A1A1A"/>
                </a:solidFill>
                <a:uLnTx/>
                <a:uFillTx/>
                <a:latin typeface="Adobe Clean Han Normal" panose="020B0400000000000000" pitchFamily="34" charset="-128"/>
                <a:ea typeface="Adobe Clean Han Normal" panose="020B0400000000000000" pitchFamily="34" charset="-128"/>
                <a:sym typeface="Adobe Clean Light"/>
              </a:rPr>
              <a:t>Adobe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1A1A1A"/>
                </a:solidFill>
                <a:uLnTx/>
                <a:uFillTx/>
                <a:latin typeface="Adobe Clean Han Normal" panose="020B0400000000000000" pitchFamily="34" charset="-128"/>
                <a:ea typeface="Adobe Clean Han Normal" panose="020B0400000000000000" pitchFamily="34" charset="-128"/>
                <a:sym typeface="Adobe Clean Light"/>
              </a:rPr>
              <a:t>Analytics</a:t>
            </a:r>
          </a:p>
        </p:txBody>
      </p:sp>
      <p:sp>
        <p:nvSpPr>
          <p:cNvPr id="133" name="Marketo Engage">
            <a:extLst>
              <a:ext uri="{FF2B5EF4-FFF2-40B4-BE49-F238E27FC236}">
                <a16:creationId xmlns:a16="http://schemas.microsoft.com/office/drawing/2014/main" id="{E88E6972-CEB6-45D3-8C8F-0318FDD612BC}"/>
              </a:ext>
            </a:extLst>
          </p:cNvPr>
          <p:cNvSpPr txBox="1"/>
          <p:nvPr/>
        </p:nvSpPr>
        <p:spPr>
          <a:xfrm>
            <a:off x="7443172" y="2792404"/>
            <a:ext cx="1651918" cy="44146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1A1A1A"/>
                </a:solidFill>
                <a:uLnTx/>
                <a:uFillTx/>
                <a:latin typeface="Adobe Clean Han Normal" panose="020B0400000000000000" pitchFamily="34" charset="-128"/>
                <a:ea typeface="Adobe Clean Han Normal" panose="020B0400000000000000" pitchFamily="34" charset="-128"/>
                <a:sym typeface="Adobe Clean Light"/>
              </a:rPr>
              <a:t>Adobe Customer Journey Analytics</a:t>
            </a:r>
          </a:p>
        </p:txBody>
      </p:sp>
      <p:sp>
        <p:nvSpPr>
          <p:cNvPr id="134" name="Adobe Experience Manager">
            <a:extLst>
              <a:ext uri="{FF2B5EF4-FFF2-40B4-BE49-F238E27FC236}">
                <a16:creationId xmlns:a16="http://schemas.microsoft.com/office/drawing/2014/main" id="{4438DBAA-14B3-4A1C-A258-41EE198635C8}"/>
              </a:ext>
            </a:extLst>
          </p:cNvPr>
          <p:cNvSpPr txBox="1"/>
          <p:nvPr/>
        </p:nvSpPr>
        <p:spPr>
          <a:xfrm>
            <a:off x="9098610" y="2776444"/>
            <a:ext cx="1126181" cy="44146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1A1A1A"/>
                </a:solidFill>
                <a:uLnTx/>
                <a:uFillTx/>
                <a:latin typeface="Adobe Clean Han Normal" panose="020B0400000000000000" pitchFamily="34" charset="-128"/>
                <a:ea typeface="Adobe Clean Han Normal" panose="020B0400000000000000" pitchFamily="34" charset="-128"/>
                <a:sym typeface="Adobe Clean Light"/>
              </a:rPr>
              <a:t>Adobe Real-Time CDP</a:t>
            </a:r>
          </a:p>
        </p:txBody>
      </p:sp>
      <p:sp>
        <p:nvSpPr>
          <p:cNvPr id="135" name="Adobe Target">
            <a:extLst>
              <a:ext uri="{FF2B5EF4-FFF2-40B4-BE49-F238E27FC236}">
                <a16:creationId xmlns:a16="http://schemas.microsoft.com/office/drawing/2014/main" id="{A52D6BC9-2114-4820-BFDE-38592B159314}"/>
              </a:ext>
            </a:extLst>
          </p:cNvPr>
          <p:cNvSpPr txBox="1"/>
          <p:nvPr/>
        </p:nvSpPr>
        <p:spPr>
          <a:xfrm>
            <a:off x="10385910" y="2764843"/>
            <a:ext cx="1301124" cy="44146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1A1A1A"/>
                </a:solidFill>
                <a:uLnTx/>
                <a:uFillTx/>
                <a:latin typeface="Adobe Clean Han Normal" panose="020B0400000000000000" pitchFamily="34" charset="-128"/>
                <a:ea typeface="Adobe Clean Han Normal" panose="020B0400000000000000" pitchFamily="34" charset="-128"/>
                <a:sym typeface="Adobe Clean Light"/>
              </a:rPr>
              <a:t>Adobe Audience Manager</a:t>
            </a:r>
          </a:p>
        </p:txBody>
      </p:sp>
      <p:cxnSp>
        <p:nvCxnSpPr>
          <p:cNvPr id="136" name="Straight Connector 135">
            <a:extLst>
              <a:ext uri="{FF2B5EF4-FFF2-40B4-BE49-F238E27FC236}">
                <a16:creationId xmlns:a16="http://schemas.microsoft.com/office/drawing/2014/main" id="{1423C1FF-90C8-4C24-8915-DCD65ED7684F}"/>
              </a:ext>
            </a:extLst>
          </p:cNvPr>
          <p:cNvCxnSpPr>
            <a:cxnSpLocks/>
          </p:cNvCxnSpPr>
          <p:nvPr/>
        </p:nvCxnSpPr>
        <p:spPr>
          <a:xfrm>
            <a:off x="2747550" y="1785090"/>
            <a:ext cx="736791" cy="0"/>
          </a:xfrm>
          <a:prstGeom prst="line">
            <a:avLst/>
          </a:prstGeom>
          <a:ln w="38100">
            <a:solidFill>
              <a:srgbClr val="F8271A"/>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4A472FB-775F-40BA-A78D-F1FC08CA1E10}"/>
              </a:ext>
            </a:extLst>
          </p:cNvPr>
          <p:cNvCxnSpPr>
            <a:cxnSpLocks/>
          </p:cNvCxnSpPr>
          <p:nvPr/>
        </p:nvCxnSpPr>
        <p:spPr>
          <a:xfrm>
            <a:off x="2747550" y="4615376"/>
            <a:ext cx="736791" cy="0"/>
          </a:xfrm>
          <a:prstGeom prst="line">
            <a:avLst/>
          </a:prstGeom>
          <a:ln w="38100">
            <a:solidFill>
              <a:srgbClr val="8EA4AC"/>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EF99099-61C0-4F7B-ACD4-C15E3F49AA1C}"/>
              </a:ext>
            </a:extLst>
          </p:cNvPr>
          <p:cNvCxnSpPr>
            <a:cxnSpLocks/>
          </p:cNvCxnSpPr>
          <p:nvPr/>
        </p:nvCxnSpPr>
        <p:spPr>
          <a:xfrm>
            <a:off x="8604128" y="1785090"/>
            <a:ext cx="736791" cy="0"/>
          </a:xfrm>
          <a:prstGeom prst="line">
            <a:avLst/>
          </a:prstGeom>
          <a:ln w="38100">
            <a:solidFill>
              <a:srgbClr val="B9B9B9"/>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52198C7-BF75-4A37-976B-768A16DB6117}"/>
              </a:ext>
            </a:extLst>
          </p:cNvPr>
          <p:cNvCxnSpPr>
            <a:cxnSpLocks/>
          </p:cNvCxnSpPr>
          <p:nvPr/>
        </p:nvCxnSpPr>
        <p:spPr>
          <a:xfrm>
            <a:off x="8604128" y="4615376"/>
            <a:ext cx="736791" cy="0"/>
          </a:xfrm>
          <a:prstGeom prst="line">
            <a:avLst/>
          </a:prstGeom>
          <a:ln w="38100">
            <a:solidFill>
              <a:srgbClr val="1A1A1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267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F99987C-19A5-4EB0-B326-2122DC786874}"/>
              </a:ext>
            </a:extLst>
          </p:cNvPr>
          <p:cNvSpPr>
            <a:spLocks noGrp="1"/>
          </p:cNvSpPr>
          <p:nvPr>
            <p:ph sz="quarter" idx="12"/>
          </p:nvPr>
        </p:nvSpPr>
        <p:spPr>
          <a:xfrm>
            <a:off x="794787" y="2796819"/>
            <a:ext cx="6752425" cy="1394267"/>
          </a:xfrm>
        </p:spPr>
        <p:txBody>
          <a:bodyPr/>
          <a:lstStyle/>
          <a:p>
            <a:r>
              <a:rPr lang="ja-JP" dirty="0">
                <a:ea typeface="Adobe Clean Han ExtraBold" panose="020B0800000000000000" pitchFamily="34" charset="-128"/>
              </a:rPr>
              <a:t>Premier Support</a:t>
            </a:r>
          </a:p>
          <a:p>
            <a:pPr>
              <a:lnSpc>
                <a:spcPct val="100000"/>
              </a:lnSpc>
            </a:pPr>
            <a:r>
              <a:rPr lang="ja-JP" sz="2000" b="0" dirty="0">
                <a:ea typeface="Adobe Clean Han ExtraBold" panose="020B0800000000000000" pitchFamily="34" charset="-128"/>
              </a:rPr>
              <a:t>種類：</a:t>
            </a:r>
            <a:r>
              <a:rPr lang="ja-JP" sz="2000" b="0" u="sng" dirty="0">
                <a:ea typeface="Adobe Clean Han ExtraBold" panose="020B0800000000000000" pitchFamily="34" charset="-128"/>
              </a:rPr>
              <a:t>ビジネスサポート |  エンタープライズサポート  |  エリートサポート</a:t>
            </a:r>
          </a:p>
        </p:txBody>
      </p:sp>
    </p:spTree>
    <p:extLst>
      <p:ext uri="{BB962C8B-B14F-4D97-AF65-F5344CB8AC3E}">
        <p14:creationId xmlns:p14="http://schemas.microsoft.com/office/powerpoint/2010/main" val="347946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C2AED5A-9894-42DD-A4BF-EEE547050DAD}"/>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sz="1200" i="1" dirty="0">
                <a:solidFill>
                  <a:srgbClr val="5F5F5F"/>
                </a:solidFill>
                <a:latin typeface="Adobe Clean Han Normal" panose="020B0400000000000000" pitchFamily="34" charset="-128"/>
                <a:ea typeface="Adobe Clean Han Normal" panose="020B0400000000000000" pitchFamily="34" charset="-128"/>
                <a:cs typeface="Arial"/>
                <a:hlinkClick r:id="rId2"/>
              </a:rPr>
              <a:t>https://adobe.ly/businesssupport</a:t>
            </a:r>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ja-JP" dirty="0">
                <a:ea typeface="Adobe Clean Han ExtraBold" panose="020B0800000000000000" pitchFamily="34" charset="-128"/>
              </a:rPr>
              <a:t>ビジネスサポート</a:t>
            </a:r>
          </a:p>
        </p:txBody>
      </p:sp>
      <p:graphicFrame>
        <p:nvGraphicFramePr>
          <p:cNvPr id="3" name="Table 2">
            <a:extLst>
              <a:ext uri="{FF2B5EF4-FFF2-40B4-BE49-F238E27FC236}">
                <a16:creationId xmlns:a16="http://schemas.microsoft.com/office/drawing/2014/main" id="{8E7DA402-EC59-4A59-8CF2-DF19E94EA29A}"/>
              </a:ext>
            </a:extLst>
          </p:cNvPr>
          <p:cNvGraphicFramePr>
            <a:graphicFrameLocks noGrp="1"/>
          </p:cNvGraphicFramePr>
          <p:nvPr>
            <p:extLst>
              <p:ext uri="{D42A27DB-BD31-4B8C-83A1-F6EECF244321}">
                <p14:modId xmlns:p14="http://schemas.microsoft.com/office/powerpoint/2010/main" val="2468268969"/>
              </p:ext>
            </p:extLst>
          </p:nvPr>
        </p:nvGraphicFramePr>
        <p:xfrm>
          <a:off x="387096" y="930652"/>
          <a:ext cx="3942568" cy="5504981"/>
        </p:xfrm>
        <a:graphic>
          <a:graphicData uri="http://schemas.openxmlformats.org/drawingml/2006/table">
            <a:tbl>
              <a:tblPr firstRow="1" bandRow="1"/>
              <a:tblGrid>
                <a:gridCol w="1206081">
                  <a:extLst>
                    <a:ext uri="{9D8B030D-6E8A-4147-A177-3AD203B41FA5}">
                      <a16:colId xmlns:a16="http://schemas.microsoft.com/office/drawing/2014/main" val="875969478"/>
                    </a:ext>
                  </a:extLst>
                </a:gridCol>
                <a:gridCol w="2045608">
                  <a:extLst>
                    <a:ext uri="{9D8B030D-6E8A-4147-A177-3AD203B41FA5}">
                      <a16:colId xmlns:a16="http://schemas.microsoft.com/office/drawing/2014/main" val="4177223563"/>
                    </a:ext>
                  </a:extLst>
                </a:gridCol>
                <a:gridCol w="690879">
                  <a:extLst>
                    <a:ext uri="{9D8B030D-6E8A-4147-A177-3AD203B41FA5}">
                      <a16:colId xmlns:a16="http://schemas.microsoft.com/office/drawing/2014/main" val="1629768658"/>
                    </a:ext>
                  </a:extLst>
                </a:gridCol>
              </a:tblGrid>
              <a:tr h="403726">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ja-JP" altLang="en-US" sz="1600" dirty="0">
                          <a:solidFill>
                            <a:schemeClr val="bg1"/>
                          </a:solidFill>
                          <a:latin typeface="Adobe Clean Han ExtraBold" panose="020B0800000000000000" pitchFamily="34" charset="-128"/>
                          <a:ea typeface="Adobe Clean Han ExtraBold" panose="020B0800000000000000" pitchFamily="34" charset="-128"/>
                        </a:rPr>
                        <a:t>担当</a:t>
                      </a:r>
                      <a:r>
                        <a:rPr lang="ja-JP" sz="1600" dirty="0">
                          <a:solidFill>
                            <a:schemeClr val="bg1"/>
                          </a:solidFill>
                          <a:latin typeface="Adobe Clean Han ExtraBold" panose="020B0800000000000000" pitchFamily="34" charset="-128"/>
                          <a:ea typeface="Adobe Clean Han ExtraBold" panose="020B0800000000000000" pitchFamily="34" charset="-128"/>
                        </a:rPr>
                        <a:t>チームと特長</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l" rtl="0"/>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1386210">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担当</a:t>
                      </a:r>
                      <a:b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b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エキスパート</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アカウントサポートリード</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743009">
                <a:tc rowSpan="5">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サポート</a:t>
                      </a:r>
                      <a:b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b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サービス</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オンラインサポート</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altLang="en-US" sz="10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営業時間内</a:t>
                      </a:r>
                      <a:endParaRPr kumimoji="0" lang="ja-JP" sz="10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endParaRP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620111599"/>
                  </a:ext>
                </a:extLst>
              </a:tr>
              <a:tr h="743009">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24 時間年中無休の P1 の問題のサポート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77982916"/>
                  </a:ext>
                </a:extLst>
              </a:tr>
              <a:tr h="743009">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サポート対象ユーザー</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6</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3979488053"/>
                  </a:ext>
                </a:extLst>
              </a:tr>
              <a:tr h="743009">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電話サポート（ライブ）</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067961505"/>
                  </a:ext>
                </a:extLst>
              </a:tr>
              <a:tr h="743009">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エスカレーション管理</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110887327"/>
                  </a:ext>
                </a:extLst>
              </a:tr>
            </a:tbl>
          </a:graphicData>
        </a:graphic>
      </p:graphicFrame>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ja-JP" b="0" i="0" u="none" strike="noStrike" cap="none" normalizeH="0" baseline="0" noProof="0" dirty="0">
                  <a:ln>
                    <a:noFill/>
                  </a:ln>
                  <a:solidFill>
                    <a:srgbClr val="FFFFFF"/>
                  </a:solidFill>
                  <a:uLnTx/>
                  <a:uFillTx/>
                  <a:latin typeface="Adobe Clean Han ExtraBold" panose="020B0800000000000000" pitchFamily="34" charset="-128"/>
                  <a:ea typeface="Adobe Clean Han ExtraBold" panose="020B0800000000000000" pitchFamily="34" charset="-128"/>
                </a:rPr>
                <a:t>レベルと特長</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952519"/>
            <a:ext cx="7180653" cy="646331"/>
          </a:xfrm>
          <a:prstGeom prst="rect">
            <a:avLst/>
          </a:prstGeom>
          <a:noFill/>
        </p:spPr>
        <p:txBody>
          <a:bodyPr wrap="square">
            <a:spAutoFit/>
          </a:bodyPr>
          <a:lstStyle/>
          <a:p>
            <a:r>
              <a:rPr lang="ja-JP" sz="1200" dirty="0">
                <a:latin typeface="Adobe Clean Han Normal" panose="020B0400000000000000" pitchFamily="34" charset="-128"/>
                <a:ea typeface="Adobe Clean Han Normal" panose="020B0400000000000000" pitchFamily="34" charset="-128"/>
              </a:rPr>
              <a:t>ドキュメントのオンラインリソースへのアクセス、ベストプラクティスのための他のエキスパートやお客様との連携、ウェビナーシリーズ（Office Hours）を利用できます。また、トラブルシューティングのヒントやテクニックのためのチャネルが複数用意されており、質問やケース申請が可能です。</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オンラインサポート</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420328" y="3000253"/>
            <a:ext cx="2622520" cy="338554"/>
          </a:xfrm>
          <a:prstGeom prst="rect">
            <a:avLst/>
          </a:prstGeom>
          <a:noFill/>
        </p:spPr>
        <p:txBody>
          <a:bodyPr wrap="square" lIns="0" tIns="0" rIns="0" bIns="0" rtlCol="0">
            <a:spAutoFit/>
          </a:bodyPr>
          <a:lstStyle/>
          <a:p>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オンライン</a:t>
            </a:r>
            <a:br>
              <a:rPr lang="sk-SK" alt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br>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フォーラム</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316350" cy="461665"/>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ja-JP" sz="1000" dirty="0">
                <a:solidFill>
                  <a:srgbClr val="000000"/>
                </a:solidFill>
                <a:latin typeface="Adobe Clean Han Normal" panose="020B0400000000000000" pitchFamily="34" charset="-128"/>
                <a:ea typeface="Adobe Clean Han Normal" panose="020B0400000000000000" pitchFamily="34" charset="-128"/>
              </a:rPr>
              <a:t>24 時間年中無休のコミュニティへのアクセス</a:t>
            </a: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420328" y="3923132"/>
            <a:ext cx="1324778" cy="338554"/>
          </a:xfrm>
          <a:prstGeom prst="rect">
            <a:avLst/>
          </a:prstGeom>
          <a:noFill/>
        </p:spPr>
        <p:txBody>
          <a:bodyPr wrap="square" lIns="0" tIns="0" rIns="0" bIns="0" rtlCol="0">
            <a:spAutoFit/>
          </a:bodyPr>
          <a:lstStyle/>
          <a:p>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ライブチャット</a:t>
            </a:r>
            <a:br>
              <a:rPr lang="en-US" alt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br>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サポート*</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420327" y="4842291"/>
            <a:ext cx="1195307" cy="338554"/>
          </a:xfrm>
          <a:prstGeom prst="rect">
            <a:avLst/>
          </a:prstGeom>
          <a:noFill/>
        </p:spPr>
        <p:txBody>
          <a:bodyPr wrap="square" lIns="0" tIns="0" rIns="0" bIns="0" rtlCol="0">
            <a:spAutoFit/>
          </a:bodyPr>
          <a:lstStyle/>
          <a:p>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カスタマー</a:t>
            </a:r>
            <a:b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br>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イネーブルメント</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420328" y="5739268"/>
            <a:ext cx="1260041" cy="338554"/>
          </a:xfrm>
          <a:prstGeom prst="rect">
            <a:avLst/>
          </a:prstGeom>
          <a:noFill/>
        </p:spPr>
        <p:txBody>
          <a:bodyPr wrap="square" lIns="0" tIns="0" rIns="0" bIns="0" rtlCol="0">
            <a:spAutoFit/>
          </a:bodyPr>
          <a:lstStyle/>
          <a:p>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24 時間年中無休の P1 の電話サポート</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46650"/>
            <a:ext cx="1497982"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ja-JP" sz="1200" dirty="0">
                <a:solidFill>
                  <a:srgbClr val="000000"/>
                </a:solidFill>
                <a:latin typeface="Adobe Clean Han Normal" panose="020B0400000000000000" pitchFamily="34" charset="-128"/>
                <a:ea typeface="Adobe Clean Han Normal" panose="020B0400000000000000" pitchFamily="34" charset="-128"/>
              </a:rPr>
              <a:t>他のお客様と</a:t>
            </a:r>
            <a:br>
              <a:rPr lang="sk-SK" altLang="ja-JP" sz="1200" dirty="0">
                <a:solidFill>
                  <a:srgbClr val="000000"/>
                </a:solidFill>
                <a:latin typeface="Adobe Clean Han Normal" panose="020B0400000000000000" pitchFamily="34" charset="-128"/>
                <a:ea typeface="Adobe Clean Han Normal" panose="020B0400000000000000" pitchFamily="34" charset="-128"/>
              </a:rPr>
            </a:br>
            <a:r>
              <a:rPr lang="ja-JP" sz="1200" dirty="0">
                <a:solidFill>
                  <a:srgbClr val="000000"/>
                </a:solidFill>
                <a:latin typeface="Adobe Clean Han Normal" panose="020B0400000000000000" pitchFamily="34" charset="-128"/>
                <a:ea typeface="Adobe Clean Han Normal" panose="020B0400000000000000" pitchFamily="34" charset="-128"/>
              </a:rPr>
              <a:t>の連携</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246589"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ja-JP" sz="1200">
                <a:solidFill>
                  <a:srgbClr val="000000"/>
                </a:solidFill>
                <a:latin typeface="Adobe Clean Han Normal" panose="020B0400000000000000" pitchFamily="34" charset="-128"/>
                <a:ea typeface="Adobe Clean Han Normal" panose="020B0400000000000000" pitchFamily="34" charset="-128"/>
              </a:rPr>
              <a:t>Web からのケース申請</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18572"/>
            <a:ext cx="1374624"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ja-JP" sz="1200" dirty="0">
                <a:solidFill>
                  <a:srgbClr val="000000"/>
                </a:solidFill>
                <a:latin typeface="Adobe Clean Han Normal" panose="020B0400000000000000" pitchFamily="34" charset="-128"/>
                <a:ea typeface="Adobe Clean Han Normal" panose="020B0400000000000000" pitchFamily="34" charset="-128"/>
              </a:rPr>
              <a:t>セルフガイドジャーニー</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ja-JP" sz="1200" dirty="0">
                <a:solidFill>
                  <a:srgbClr val="000000"/>
                </a:solidFill>
                <a:latin typeface="Adobe Clean Han Normal" panose="020B0400000000000000" pitchFamily="34" charset="-128"/>
                <a:ea typeface="Adobe Clean Han Normal" panose="020B0400000000000000" pitchFamily="34" charset="-128"/>
              </a:rPr>
              <a:t>毎月開催の Office Hours</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671315"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ja-JP" sz="1200" dirty="0">
                <a:solidFill>
                  <a:srgbClr val="000000"/>
                </a:solidFill>
                <a:latin typeface="Adobe Clean Han Normal" panose="020B0400000000000000" pitchFamily="34" charset="-128"/>
                <a:ea typeface="Adobe Clean Han Normal" panose="020B0400000000000000" pitchFamily="34" charset="-128"/>
              </a:rPr>
              <a:t>製品とリリースのドキュメント</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7" y="5801318"/>
            <a:ext cx="4521939" cy="369332"/>
          </a:xfrm>
          <a:prstGeom prst="rect">
            <a:avLst/>
          </a:prstGeom>
          <a:noFill/>
        </p:spPr>
        <p:txBody>
          <a:bodyPr wrap="square" lIns="0" tIns="0" rIns="0" bIns="0" rtlCol="0">
            <a:spAutoFit/>
          </a:bodyPr>
          <a:lstStyle/>
          <a:p>
            <a:pPr lvl="0">
              <a:spcBef>
                <a:spcPts val="600"/>
              </a:spcBef>
              <a:defRPr/>
            </a:pPr>
            <a:r>
              <a:rPr lang="ja-JP" sz="1200" dirty="0">
                <a:solidFill>
                  <a:srgbClr val="000000"/>
                </a:solidFill>
                <a:latin typeface="Adobe Clean Han Normal" panose="020B0400000000000000" pitchFamily="34" charset="-128"/>
                <a:ea typeface="Adobe Clean Han Normal" panose="020B0400000000000000" pitchFamily="34" charset="-128"/>
              </a:rPr>
              <a:t>アドビエキスパートまたは専任サポートエンジニアと電話で直接会話できます。</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85755"/>
            <a:ext cx="4327960" cy="230832"/>
          </a:xfrm>
          <a:prstGeom prst="rect">
            <a:avLst/>
          </a:prstGeom>
        </p:spPr>
        <p:txBody>
          <a:bodyPr wrap="square">
            <a:spAutoFit/>
          </a:bodyPr>
          <a:lstStyle/>
          <a:p>
            <a:r>
              <a:rPr lang="ja-JP" sz="900" dirty="0">
                <a:solidFill>
                  <a:schemeClr val="accent2"/>
                </a:solidFill>
                <a:latin typeface="Adobe Clean Han Normal" panose="020B0400000000000000" pitchFamily="34" charset="-128"/>
                <a:ea typeface="Adobe Clean Han Normal" panose="020B0400000000000000" pitchFamily="34" charset="-128"/>
              </a:rPr>
              <a:t>https://experienceleaguecommunities.adobe.com/</a:t>
            </a:r>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17303"/>
            <a:ext cx="3167441" cy="230832"/>
          </a:xfrm>
          <a:prstGeom prst="rect">
            <a:avLst/>
          </a:prstGeom>
        </p:spPr>
        <p:txBody>
          <a:bodyPr wrap="square">
            <a:spAutoFit/>
          </a:bodyPr>
          <a:lstStyle/>
          <a:p>
            <a:r>
              <a:rPr lang="ja-JP" sz="900" dirty="0">
                <a:solidFill>
                  <a:schemeClr val="accent2"/>
                </a:solidFill>
                <a:latin typeface="Adobe Clean Han Normal" panose="020B0400000000000000" pitchFamily="34" charset="-128"/>
                <a:ea typeface="Adobe Clean Han Normal" panose="020B0400000000000000" pitchFamily="34" charset="-128"/>
              </a:rPr>
              <a:t>https://experienceleague.adobe.com/?lang=ja</a:t>
            </a:r>
          </a:p>
        </p:txBody>
      </p:sp>
      <p:grpSp>
        <p:nvGrpSpPr>
          <p:cNvPr id="43" name="Group 42">
            <a:extLst>
              <a:ext uri="{FF2B5EF4-FFF2-40B4-BE49-F238E27FC236}">
                <a16:creationId xmlns:a16="http://schemas.microsoft.com/office/drawing/2014/main" id="{2C374D90-AF1C-4CB7-9AAA-DB4C79BB4F07}"/>
              </a:ext>
            </a:extLst>
          </p:cNvPr>
          <p:cNvGrpSpPr/>
          <p:nvPr/>
        </p:nvGrpSpPr>
        <p:grpSpPr>
          <a:xfrm>
            <a:off x="4605743" y="6298526"/>
            <a:ext cx="7275362" cy="294761"/>
            <a:chOff x="4000500" y="1895754"/>
            <a:chExt cx="1000125" cy="2664807"/>
          </a:xfrm>
        </p:grpSpPr>
        <p:sp>
          <p:nvSpPr>
            <p:cNvPr id="44" name="Rectangle: Rounded Corners 43">
              <a:extLst>
                <a:ext uri="{FF2B5EF4-FFF2-40B4-BE49-F238E27FC236}">
                  <a16:creationId xmlns:a16="http://schemas.microsoft.com/office/drawing/2014/main" id="{3075AB92-84A7-42A6-A10F-C464B65265D4}"/>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45" name="Rectangle: Rounded Corners 44">
              <a:extLst>
                <a:ext uri="{FF2B5EF4-FFF2-40B4-BE49-F238E27FC236}">
                  <a16:creationId xmlns:a16="http://schemas.microsoft.com/office/drawing/2014/main" id="{0F6084E6-7074-4842-A95F-BEF958B786A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ja-JP" sz="1200" b="0" i="0" u="none" strike="noStrike" cap="none" normalizeH="0" baseline="0" noProof="0" dirty="0">
                  <a:ln>
                    <a:noFill/>
                  </a:ln>
                  <a:solidFill>
                    <a:srgbClr val="FFFFFF"/>
                  </a:solidFill>
                  <a:uLnTx/>
                  <a:uFillTx/>
                  <a:latin typeface="Adobe Clean Han ExtraBold" panose="020B0800000000000000" pitchFamily="34" charset="-128"/>
                  <a:ea typeface="Adobe Clean Han ExtraBold" panose="020B0800000000000000" pitchFamily="34" charset="-128"/>
                </a:rPr>
                <a:t>サポート対象ユーザー：カスタマーサポートとやり取りすることを承認されている 6 名のユーザー</a:t>
              </a:r>
            </a:p>
          </p:txBody>
        </p:sp>
      </p:grpSp>
      <p:sp>
        <p:nvSpPr>
          <p:cNvPr id="47" name="TextBox 46">
            <a:extLst>
              <a:ext uri="{FF2B5EF4-FFF2-40B4-BE49-F238E27FC236}">
                <a16:creationId xmlns:a16="http://schemas.microsoft.com/office/drawing/2014/main" id="{04541CCE-E7F8-447F-B01C-54C0CD20FB23}"/>
              </a:ext>
            </a:extLst>
          </p:cNvPr>
          <p:cNvSpPr txBox="1">
            <a:spLocks/>
          </p:cNvSpPr>
          <p:nvPr/>
        </p:nvSpPr>
        <p:spPr>
          <a:xfrm>
            <a:off x="6902977" y="3668486"/>
            <a:ext cx="4818160" cy="369332"/>
          </a:xfrm>
          <a:prstGeom prst="rect">
            <a:avLst/>
          </a:prstGeom>
          <a:noFill/>
        </p:spPr>
        <p:txBody>
          <a:bodyPr wrap="square" lIns="0" tIns="0" rIns="0" bIns="0" rtlCol="0">
            <a:spAutoFit/>
          </a:bodyPr>
          <a:lstStyle/>
          <a:p>
            <a:pPr lvl="0">
              <a:spcBef>
                <a:spcPts val="600"/>
              </a:spcBef>
              <a:defRPr/>
            </a:pPr>
            <a:r>
              <a:rPr lang="ja-JP" sz="1200" dirty="0">
                <a:solidFill>
                  <a:srgbClr val="000000"/>
                </a:solidFill>
                <a:latin typeface="Adobe Clean Han Normal" panose="020B0400000000000000" pitchFamily="34" charset="-128"/>
                <a:ea typeface="Adobe Clean Han Normal" panose="020B0400000000000000" pitchFamily="34" charset="-128"/>
              </a:rPr>
              <a:t>チャットセッションを開始すると、回答やケース申請による支援を受けることができます。</a:t>
            </a:r>
          </a:p>
        </p:txBody>
      </p:sp>
      <p:sp>
        <p:nvSpPr>
          <p:cNvPr id="48" name="Rectangle 47">
            <a:extLst>
              <a:ext uri="{FF2B5EF4-FFF2-40B4-BE49-F238E27FC236}">
                <a16:creationId xmlns:a16="http://schemas.microsoft.com/office/drawing/2014/main" id="{130FD4B0-B01E-4EEA-BEBF-DD6B8782CEFE}"/>
              </a:ext>
            </a:extLst>
          </p:cNvPr>
          <p:cNvSpPr/>
          <p:nvPr/>
        </p:nvSpPr>
        <p:spPr>
          <a:xfrm>
            <a:off x="6828862" y="4088403"/>
            <a:ext cx="4284963" cy="369332"/>
          </a:xfrm>
          <a:prstGeom prst="rect">
            <a:avLst/>
          </a:prstGeom>
        </p:spPr>
        <p:txBody>
          <a:bodyPr wrap="square">
            <a:spAutoFit/>
          </a:bodyPr>
          <a:lstStyle/>
          <a:p>
            <a:r>
              <a:rPr lang="ja-JP" altLang="en-US" sz="900" i="1" dirty="0">
                <a:solidFill>
                  <a:schemeClr val="tx1">
                    <a:lumMod val="50000"/>
                    <a:lumOff val="50000"/>
                  </a:schemeClr>
                </a:solidFill>
                <a:latin typeface="Adobe Clean Han Normal" panose="020B0400000000000000" pitchFamily="34" charset="-128"/>
                <a:ea typeface="Adobe Clean Han Normal" panose="020B0400000000000000" pitchFamily="34" charset="-128"/>
              </a:rPr>
              <a:t>* すべての製品にライブチャットサポートがあるわけではありません。 </a:t>
            </a:r>
          </a:p>
          <a:p>
            <a:r>
              <a:rPr lang="ja-JP" altLang="en-US" sz="900" i="1" dirty="0">
                <a:solidFill>
                  <a:schemeClr val="tx1">
                    <a:lumMod val="50000"/>
                    <a:lumOff val="50000"/>
                  </a:schemeClr>
                </a:solidFill>
                <a:latin typeface="Adobe Clean Han Normal" panose="020B0400000000000000" pitchFamily="34" charset="-128"/>
                <a:ea typeface="Adobe Clean Han Normal" panose="020B0400000000000000" pitchFamily="34" charset="-128"/>
              </a:rPr>
              <a:t>* チャットサポートは日本語に対応していません。</a:t>
            </a:r>
            <a:endParaRPr lang="ja-JP" sz="900" i="1" dirty="0">
              <a:solidFill>
                <a:schemeClr val="tx1">
                  <a:lumMod val="50000"/>
                  <a:lumOff val="50000"/>
                </a:schemeClr>
              </a:solidFill>
              <a:latin typeface="Adobe Clean Han Normal" panose="020B0400000000000000" pitchFamily="34" charset="-128"/>
              <a:ea typeface="Adobe Clean Han Normal" panose="020B0400000000000000" pitchFamily="34" charset="-128"/>
            </a:endParaRPr>
          </a:p>
        </p:txBody>
      </p:sp>
    </p:spTree>
    <p:extLst>
      <p:ext uri="{BB962C8B-B14F-4D97-AF65-F5344CB8AC3E}">
        <p14:creationId xmlns:p14="http://schemas.microsoft.com/office/powerpoint/2010/main" val="301759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12FFFC-E79D-4522-8703-7365F6BDE800}"/>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sz="1200" i="1" dirty="0">
                <a:solidFill>
                  <a:srgbClr val="5F5F5F"/>
                </a:solidFill>
                <a:latin typeface="Adobe Clean Han Normal" panose="020B0400000000000000" pitchFamily="34" charset="-128"/>
                <a:ea typeface="Adobe Clean Han Normal" panose="020B0400000000000000" pitchFamily="34" charset="-128"/>
                <a:cs typeface="Arial"/>
                <a:hlinkClick r:id="rId2"/>
              </a:rPr>
              <a:t>https://adobe.ly/</a:t>
            </a:r>
            <a:r>
              <a:rPr lang="ja-JP" sz="1200" dirty="0">
                <a:latin typeface="Adobe Clean Han Normal" panose="020B0400000000000000" pitchFamily="34" charset="-128"/>
                <a:ea typeface="Adobe Clean Han Normal" panose="020B0400000000000000" pitchFamily="34" charset="-128"/>
                <a:cs typeface="+mn-lt"/>
                <a:hlinkClick r:id="rId2"/>
              </a:rPr>
              <a:t>enterprisesupport</a:t>
            </a:r>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ja-JP" sz="2800" dirty="0">
                <a:ea typeface="Adobe Clean Han ExtraBold" panose="020B0800000000000000" pitchFamily="34" charset="-128"/>
              </a:rPr>
              <a:t>エンタープライズサポート</a:t>
            </a:r>
          </a:p>
        </p:txBody>
      </p:sp>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ja-JP" b="0" i="0" u="none" strike="noStrike" cap="none" normalizeH="0" baseline="0" noProof="0" dirty="0">
                  <a:ln>
                    <a:noFill/>
                  </a:ln>
                  <a:solidFill>
                    <a:srgbClr val="FFFFFF"/>
                  </a:solidFill>
                  <a:uLnTx/>
                  <a:uFillTx/>
                  <a:latin typeface="Adobe Clean Han ExtraBold" panose="020B0800000000000000" pitchFamily="34" charset="-128"/>
                  <a:ea typeface="Adobe Clean Han ExtraBold" panose="020B0800000000000000" pitchFamily="34" charset="-128"/>
                </a:rPr>
                <a:t>レベルと特長</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966164"/>
            <a:ext cx="7180653" cy="646331"/>
          </a:xfrm>
          <a:prstGeom prst="rect">
            <a:avLst/>
          </a:prstGeom>
          <a:noFill/>
        </p:spPr>
        <p:txBody>
          <a:bodyPr wrap="square">
            <a:spAutoFit/>
          </a:bodyPr>
          <a:lstStyle/>
          <a:p>
            <a:r>
              <a:rPr lang="ja-JP" sz="1200" dirty="0">
                <a:latin typeface="Adobe Clean Han Normal" panose="020B0400000000000000" pitchFamily="34" charset="-128"/>
                <a:ea typeface="Adobe Clean Han Normal" panose="020B0400000000000000" pitchFamily="34" charset="-128"/>
              </a:rPr>
              <a:t>ドキュメントのオンラインリソースへのアクセス、ベストプラクティスのための他のエキスパートやお客様との連携、ウェビナーシリーズ（Office Hours）を利用できます。また、トラブルシューティングのヒントやテクニックのためのチャネルが複数用意されており、質問やケース申請が可能です。</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オンラインサポート</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420328" y="3000253"/>
            <a:ext cx="2622520" cy="338554"/>
          </a:xfrm>
          <a:prstGeom prst="rect">
            <a:avLst/>
          </a:prstGeom>
          <a:noFill/>
        </p:spPr>
        <p:txBody>
          <a:bodyPr wrap="square" lIns="0" tIns="0" rIns="0" bIns="0" rtlCol="0">
            <a:spAutoFit/>
          </a:bodyPr>
          <a:lstStyle/>
          <a:p>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オンライン</a:t>
            </a:r>
            <a:br>
              <a:rPr lang="sk-SK" alt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br>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フォーラム</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316350" cy="461665"/>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ja-JP" sz="1000" dirty="0">
                <a:solidFill>
                  <a:srgbClr val="000000"/>
                </a:solidFill>
                <a:latin typeface="Adobe Clean Han Normal" panose="020B0400000000000000" pitchFamily="34" charset="-128"/>
                <a:ea typeface="Adobe Clean Han Normal" panose="020B0400000000000000" pitchFamily="34" charset="-128"/>
              </a:rPr>
              <a:t>24 時間年中無休のコミュニティへのアクセス</a:t>
            </a: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420328" y="3923132"/>
            <a:ext cx="1324778" cy="338554"/>
          </a:xfrm>
          <a:prstGeom prst="rect">
            <a:avLst/>
          </a:prstGeom>
          <a:noFill/>
        </p:spPr>
        <p:txBody>
          <a:bodyPr wrap="square" lIns="0" tIns="0" rIns="0" bIns="0" rtlCol="0">
            <a:spAutoFit/>
          </a:bodyPr>
          <a:lstStyle/>
          <a:p>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ライブチャット</a:t>
            </a:r>
            <a:br>
              <a:rPr lang="en-US" alt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br>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サポート*</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420327" y="4842291"/>
            <a:ext cx="1126767" cy="338554"/>
          </a:xfrm>
          <a:prstGeom prst="rect">
            <a:avLst/>
          </a:prstGeom>
          <a:noFill/>
        </p:spPr>
        <p:txBody>
          <a:bodyPr wrap="square" lIns="0" tIns="0" rIns="0" bIns="0" rtlCol="0">
            <a:spAutoFit/>
          </a:bodyPr>
          <a:lstStyle/>
          <a:p>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カスタマー</a:t>
            </a:r>
            <a:b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br>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イネーブルメント</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420328" y="5739268"/>
            <a:ext cx="1324778" cy="338554"/>
          </a:xfrm>
          <a:prstGeom prst="rect">
            <a:avLst/>
          </a:prstGeom>
          <a:noFill/>
        </p:spPr>
        <p:txBody>
          <a:bodyPr wrap="square" lIns="0" tIns="0" rIns="0" bIns="0" rtlCol="0">
            <a:spAutoFit/>
          </a:bodyPr>
          <a:lstStyle/>
          <a:p>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24 時間年中無休の P1 の電話サポート</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46650"/>
            <a:ext cx="1497982"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ja-JP" sz="1200" dirty="0">
                <a:solidFill>
                  <a:srgbClr val="000000"/>
                </a:solidFill>
                <a:latin typeface="Adobe Clean Han Normal" panose="020B0400000000000000" pitchFamily="34" charset="-128"/>
                <a:ea typeface="Adobe Clean Han Normal" panose="020B0400000000000000" pitchFamily="34" charset="-128"/>
              </a:rPr>
              <a:t>他のお客様と</a:t>
            </a:r>
            <a:br>
              <a:rPr lang="sk-SK" altLang="ja-JP" sz="1200" dirty="0">
                <a:solidFill>
                  <a:srgbClr val="000000"/>
                </a:solidFill>
                <a:latin typeface="Adobe Clean Han Normal" panose="020B0400000000000000" pitchFamily="34" charset="-128"/>
                <a:ea typeface="Adobe Clean Han Normal" panose="020B0400000000000000" pitchFamily="34" charset="-128"/>
              </a:rPr>
            </a:br>
            <a:r>
              <a:rPr lang="ja-JP" sz="1200" dirty="0">
                <a:solidFill>
                  <a:srgbClr val="000000"/>
                </a:solidFill>
                <a:latin typeface="Adobe Clean Han Normal" panose="020B0400000000000000" pitchFamily="34" charset="-128"/>
                <a:ea typeface="Adobe Clean Han Normal" panose="020B0400000000000000" pitchFamily="34" charset="-128"/>
              </a:rPr>
              <a:t>の連携</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246589"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ja-JP" sz="1200">
                <a:solidFill>
                  <a:srgbClr val="000000"/>
                </a:solidFill>
                <a:latin typeface="Adobe Clean Han Normal" panose="020B0400000000000000" pitchFamily="34" charset="-128"/>
                <a:ea typeface="Adobe Clean Han Normal" panose="020B0400000000000000" pitchFamily="34" charset="-128"/>
              </a:rPr>
              <a:t>Web からのケース申請</a:t>
            </a:r>
          </a:p>
        </p:txBody>
      </p:sp>
      <p:sp>
        <p:nvSpPr>
          <p:cNvPr id="36" name="TextBox 35">
            <a:extLst>
              <a:ext uri="{FF2B5EF4-FFF2-40B4-BE49-F238E27FC236}">
                <a16:creationId xmlns:a16="http://schemas.microsoft.com/office/drawing/2014/main" id="{F55EA8DE-964F-4941-91CB-1BAEA920A796}"/>
              </a:ext>
            </a:extLst>
          </p:cNvPr>
          <p:cNvSpPr txBox="1">
            <a:spLocks/>
          </p:cNvSpPr>
          <p:nvPr/>
        </p:nvSpPr>
        <p:spPr>
          <a:xfrm>
            <a:off x="6902977" y="3668487"/>
            <a:ext cx="4818160" cy="369332"/>
          </a:xfrm>
          <a:prstGeom prst="rect">
            <a:avLst/>
          </a:prstGeom>
          <a:noFill/>
        </p:spPr>
        <p:txBody>
          <a:bodyPr wrap="square" lIns="0" tIns="0" rIns="0" bIns="0" rtlCol="0">
            <a:spAutoFit/>
          </a:bodyPr>
          <a:lstStyle/>
          <a:p>
            <a:pPr lvl="0">
              <a:spcBef>
                <a:spcPts val="600"/>
              </a:spcBef>
              <a:defRPr/>
            </a:pPr>
            <a:r>
              <a:rPr lang="ja-JP" sz="1200" dirty="0">
                <a:solidFill>
                  <a:srgbClr val="000000"/>
                </a:solidFill>
                <a:latin typeface="Adobe Clean Han Normal" panose="020B0400000000000000" pitchFamily="34" charset="-128"/>
                <a:ea typeface="Adobe Clean Han Normal" panose="020B0400000000000000" pitchFamily="34" charset="-128"/>
              </a:rPr>
              <a:t>チャットセッションを開始すると、回答やケース申請による支援を受けることができます。</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18572"/>
            <a:ext cx="1374624"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ja-JP" sz="1200">
                <a:solidFill>
                  <a:srgbClr val="000000"/>
                </a:solidFill>
                <a:latin typeface="Adobe Clean Han Normal" panose="020B0400000000000000" pitchFamily="34" charset="-128"/>
                <a:ea typeface="Adobe Clean Han Normal" panose="020B0400000000000000" pitchFamily="34" charset="-128"/>
              </a:rPr>
              <a:t>セルフガイドジャーニー</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ja-JP" sz="1200">
                <a:solidFill>
                  <a:srgbClr val="000000"/>
                </a:solidFill>
                <a:latin typeface="Adobe Clean Han Normal" panose="020B0400000000000000" pitchFamily="34" charset="-128"/>
                <a:ea typeface="Adobe Clean Han Normal" panose="020B0400000000000000" pitchFamily="34" charset="-128"/>
              </a:rPr>
              <a:t>毎月開催の Office Hours</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671315"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ja-JP" sz="1200" dirty="0">
                <a:solidFill>
                  <a:srgbClr val="000000"/>
                </a:solidFill>
                <a:latin typeface="Adobe Clean Han Normal" panose="020B0400000000000000" pitchFamily="34" charset="-128"/>
                <a:ea typeface="Adobe Clean Han Normal" panose="020B0400000000000000" pitchFamily="34" charset="-128"/>
              </a:rPr>
              <a:t>製品とリリースのドキュメント</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7" y="5801318"/>
            <a:ext cx="4521939" cy="369332"/>
          </a:xfrm>
          <a:prstGeom prst="rect">
            <a:avLst/>
          </a:prstGeom>
          <a:noFill/>
        </p:spPr>
        <p:txBody>
          <a:bodyPr wrap="square" lIns="0" tIns="0" rIns="0" bIns="0" rtlCol="0">
            <a:spAutoFit/>
          </a:bodyPr>
          <a:lstStyle/>
          <a:p>
            <a:pPr lvl="0">
              <a:spcBef>
                <a:spcPts val="600"/>
              </a:spcBef>
              <a:defRPr/>
            </a:pPr>
            <a:r>
              <a:rPr lang="ja-JP" sz="1200" dirty="0">
                <a:solidFill>
                  <a:srgbClr val="000000"/>
                </a:solidFill>
                <a:latin typeface="Adobe Clean Han Normal" panose="020B0400000000000000" pitchFamily="34" charset="-128"/>
                <a:ea typeface="Adobe Clean Han Normal" panose="020B0400000000000000" pitchFamily="34" charset="-128"/>
              </a:rPr>
              <a:t>アドビエキスパートまたは専任サポートエンジニアと電話で直接会話できます。</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81206"/>
            <a:ext cx="4327960" cy="230832"/>
          </a:xfrm>
          <a:prstGeom prst="rect">
            <a:avLst/>
          </a:prstGeom>
        </p:spPr>
        <p:txBody>
          <a:bodyPr wrap="square">
            <a:spAutoFit/>
          </a:bodyPr>
          <a:lstStyle/>
          <a:p>
            <a:r>
              <a:rPr lang="ja-JP" sz="900" dirty="0">
                <a:solidFill>
                  <a:schemeClr val="accent2"/>
                </a:solidFill>
                <a:latin typeface="Adobe Clean Han Normal" panose="020B0400000000000000" pitchFamily="34" charset="-128"/>
                <a:ea typeface="Adobe Clean Han Normal" panose="020B0400000000000000" pitchFamily="34" charset="-128"/>
              </a:rPr>
              <a:t>https://experienceleaguecommunities.adobe.com/</a:t>
            </a:r>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67342"/>
            <a:ext cx="3167441" cy="230832"/>
          </a:xfrm>
          <a:prstGeom prst="rect">
            <a:avLst/>
          </a:prstGeom>
        </p:spPr>
        <p:txBody>
          <a:bodyPr wrap="square">
            <a:spAutoFit/>
          </a:bodyPr>
          <a:lstStyle/>
          <a:p>
            <a:r>
              <a:rPr lang="ja-JP" sz="900" dirty="0">
                <a:solidFill>
                  <a:schemeClr val="accent2"/>
                </a:solidFill>
                <a:latin typeface="Adobe Clean Han Normal" panose="020B0400000000000000" pitchFamily="34" charset="-128"/>
                <a:ea typeface="Adobe Clean Han Normal" panose="020B0400000000000000" pitchFamily="34" charset="-128"/>
              </a:rPr>
              <a:t>https://experienceleague.adobe.com/?lang=ja</a:t>
            </a:r>
          </a:p>
        </p:txBody>
      </p:sp>
      <p:graphicFrame>
        <p:nvGraphicFramePr>
          <p:cNvPr id="44" name="Table 43">
            <a:extLst>
              <a:ext uri="{FF2B5EF4-FFF2-40B4-BE49-F238E27FC236}">
                <a16:creationId xmlns:a16="http://schemas.microsoft.com/office/drawing/2014/main" id="{EB982E65-AC4A-4D11-91AF-8F4CBCE780DF}"/>
              </a:ext>
            </a:extLst>
          </p:cNvPr>
          <p:cNvGraphicFramePr>
            <a:graphicFrameLocks noGrp="1"/>
          </p:cNvGraphicFramePr>
          <p:nvPr>
            <p:extLst>
              <p:ext uri="{D42A27DB-BD31-4B8C-83A1-F6EECF244321}">
                <p14:modId xmlns:p14="http://schemas.microsoft.com/office/powerpoint/2010/main" val="4032461617"/>
              </p:ext>
            </p:extLst>
          </p:nvPr>
        </p:nvGraphicFramePr>
        <p:xfrm>
          <a:off x="380716" y="930651"/>
          <a:ext cx="3948948" cy="5796378"/>
        </p:xfrm>
        <a:graphic>
          <a:graphicData uri="http://schemas.openxmlformats.org/drawingml/2006/table">
            <a:tbl>
              <a:tblPr firstRow="1" bandRow="1"/>
              <a:tblGrid>
                <a:gridCol w="1190909">
                  <a:extLst>
                    <a:ext uri="{9D8B030D-6E8A-4147-A177-3AD203B41FA5}">
                      <a16:colId xmlns:a16="http://schemas.microsoft.com/office/drawing/2014/main" val="875969478"/>
                    </a:ext>
                  </a:extLst>
                </a:gridCol>
                <a:gridCol w="1880283">
                  <a:extLst>
                    <a:ext uri="{9D8B030D-6E8A-4147-A177-3AD203B41FA5}">
                      <a16:colId xmlns:a16="http://schemas.microsoft.com/office/drawing/2014/main" val="4177223563"/>
                    </a:ext>
                  </a:extLst>
                </a:gridCol>
                <a:gridCol w="877756">
                  <a:extLst>
                    <a:ext uri="{9D8B030D-6E8A-4147-A177-3AD203B41FA5}">
                      <a16:colId xmlns:a16="http://schemas.microsoft.com/office/drawing/2014/main" val="1629768658"/>
                    </a:ext>
                  </a:extLst>
                </a:gridCol>
              </a:tblGrid>
              <a:tr h="506396">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ja-JP" altLang="en-US" sz="1600" dirty="0">
                          <a:solidFill>
                            <a:schemeClr val="bg1"/>
                          </a:solidFill>
                          <a:latin typeface="Adobe Clean Han ExtraBold" panose="020B0800000000000000" pitchFamily="34" charset="-128"/>
                          <a:ea typeface="Adobe Clean Han ExtraBold" panose="020B0800000000000000" pitchFamily="34" charset="-128"/>
                          <a:cs typeface="+mn-cs"/>
                        </a:rPr>
                        <a:t>担当</a:t>
                      </a:r>
                      <a:r>
                        <a:rPr lang="ja-JP" sz="1600" dirty="0">
                          <a:solidFill>
                            <a:schemeClr val="bg1"/>
                          </a:solidFill>
                          <a:latin typeface="Adobe Clean Han ExtraBold" panose="020B0800000000000000" pitchFamily="34" charset="-128"/>
                          <a:ea typeface="Adobe Clean Han ExtraBold" panose="020B0800000000000000" pitchFamily="34" charset="-128"/>
                          <a:cs typeface="+mn-cs"/>
                        </a:rPr>
                        <a:t>チームと特長</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l" rtl="0"/>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607982">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担当</a:t>
                      </a:r>
                      <a:b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b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エキスパート</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専任サポートエンジニア</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445009">
                <a:tc rowSpan="8">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サポート</a:t>
                      </a:r>
                      <a:b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b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サービス</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オンラインサポート</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ja-JP" sz="1400" b="0" i="0" u="none" strike="noStrike" baseline="0" dirty="0">
                          <a:solidFill>
                            <a:schemeClr val="tx1"/>
                          </a:solidFill>
                          <a:latin typeface="Adobe Clean Han ExtraBold" panose="020B0800000000000000" pitchFamily="34" charset="-128"/>
                          <a:ea typeface="MS Mincho"/>
                          <a:cs typeface="+mn-cs"/>
                        </a:rPr>
                        <a:t> </a:t>
                      </a:r>
                      <a:r>
                        <a:rPr kumimoji="0" lang="ja-JP" altLang="en-US" sz="1400" b="0" i="0" u="none" strike="noStrike" cap="none" normalizeH="0" baseline="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平日</a:t>
                      </a:r>
                      <a:r>
                        <a:rPr kumimoji="0" lang="en-US" altLang="ja-JP" sz="1400" b="0" i="0" u="none" strike="noStrike" cap="none" normalizeH="0" baseline="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24</a:t>
                      </a:r>
                      <a:br>
                        <a:rPr kumimoji="0" lang="en-US" altLang="ja-JP" sz="1400" b="0" i="0" u="none" strike="noStrike" cap="none" normalizeH="0" baseline="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br>
                      <a:r>
                        <a:rPr kumimoji="0" lang="ja-JP" altLang="en-US" sz="1400" b="0" i="0" u="none" strike="noStrike" cap="none" normalizeH="0" baseline="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時間</a:t>
                      </a:r>
                      <a:endParaRPr kumimoji="0" lang="ja-JP" sz="1400" b="0" i="0" u="none" strike="noStrike" cap="none" normalizeH="0" baseline="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endParaRP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0111599"/>
                  </a:ext>
                </a:extLst>
              </a:tr>
              <a:tr h="317649">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24 時間年中無休の P1 の問題のサポート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77982916"/>
                  </a:ext>
                </a:extLst>
              </a:tr>
              <a:tr h="317649">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サポート対象ユーザー</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10</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9488053"/>
                  </a:ext>
                </a:extLst>
              </a:tr>
              <a:tr h="484579">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電話サポート（ライブ）</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067961505"/>
                  </a:ext>
                </a:extLst>
              </a:tr>
              <a:tr h="397050">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エスカレーション管理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extLst>
                  <a:ext uri="{0D108BD9-81ED-4DB2-BD59-A6C34878D82A}">
                    <a16:rowId xmlns:a16="http://schemas.microsoft.com/office/drawing/2014/main" val="110887327"/>
                  </a:ext>
                </a:extLst>
              </a:tr>
              <a:tr h="486741">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年間のサポートレビュー</a:t>
                      </a:r>
                    </a:p>
                  </a:txBody>
                  <a:tcPr marR="0"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345501666"/>
                  </a:ext>
                </a:extLst>
              </a:tr>
              <a:tr h="486741">
                <a:tc vMerge="1">
                  <a:txBody>
                    <a:bodyPr/>
                    <a:lstStyle/>
                    <a:p>
                      <a:endParaRPr lang="en-US"/>
                    </a:p>
                  </a:txBody>
                  <a:tcPr/>
                </a:tc>
                <a:tc>
                  <a:txBody>
                    <a:body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年間のエキスパートセッション</a:t>
                      </a:r>
                    </a:p>
                  </a:txBody>
                  <a:tcPr marR="0"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extLst>
                  <a:ext uri="{0D108BD9-81ED-4DB2-BD59-A6C34878D82A}">
                    <a16:rowId xmlns:a16="http://schemas.microsoft.com/office/drawing/2014/main" val="2367743512"/>
                  </a:ext>
                </a:extLst>
              </a:tr>
              <a:tr h="68140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クラウドサポートアクティビティ – Experience Manager as Cloud</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251144576"/>
                  </a:ext>
                </a:extLst>
              </a:tr>
              <a:tr h="536060">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フィールド</a:t>
                      </a:r>
                      <a:b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b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サービス</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Launch Advisory サービス – 製品導入の初年度</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2198372"/>
                  </a:ext>
                </a:extLst>
              </a:tr>
              <a:tr h="459617">
                <a:tc vMerge="1">
                  <a:txBody>
                    <a:bodyPr/>
                    <a:lstStyle/>
                    <a:p>
                      <a:pPr marL="182880" marR="0" lvl="0" indent="0" algn="l" defTabSz="1088291" rtl="0" eaLnBrk="1" fontAlgn="auto" latinLnBrk="0" hangingPunct="1">
                        <a:lnSpc>
                          <a:spcPct val="100000"/>
                        </a:lnSpc>
                        <a:spcBef>
                          <a:spcPts val="0"/>
                        </a:spcBef>
                        <a:spcAft>
                          <a:spcPts val="0"/>
                        </a:spcAft>
                        <a:buClrTx/>
                        <a:buSzTx/>
                        <a:buFontTx/>
                        <a:buNone/>
                        <a:tabLst/>
                        <a:defRPr/>
                      </a:pPr>
                      <a:endParaRPr lang="en-US" sz="1200" b="0" i="0">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フィールドサービスアクティビティ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705431232"/>
                  </a:ext>
                </a:extLst>
              </a:tr>
            </a:tbl>
          </a:graphicData>
        </a:graphic>
      </p:graphicFrame>
      <p:sp>
        <p:nvSpPr>
          <p:cNvPr id="46" name="Rectangle 45">
            <a:extLst>
              <a:ext uri="{FF2B5EF4-FFF2-40B4-BE49-F238E27FC236}">
                <a16:creationId xmlns:a16="http://schemas.microsoft.com/office/drawing/2014/main" id="{C23DD36F-5A9B-4622-9E6B-7A14A28C560D}"/>
              </a:ext>
            </a:extLst>
          </p:cNvPr>
          <p:cNvSpPr/>
          <p:nvPr/>
        </p:nvSpPr>
        <p:spPr>
          <a:xfrm>
            <a:off x="6828863" y="4088404"/>
            <a:ext cx="4189430" cy="369332"/>
          </a:xfrm>
          <a:prstGeom prst="rect">
            <a:avLst/>
          </a:prstGeom>
        </p:spPr>
        <p:txBody>
          <a:bodyPr wrap="square">
            <a:spAutoFit/>
          </a:bodyPr>
          <a:lstStyle/>
          <a:p>
            <a:r>
              <a:rPr lang="ja-JP" altLang="en-US" sz="900" i="1" dirty="0">
                <a:solidFill>
                  <a:schemeClr val="tx1">
                    <a:lumMod val="50000"/>
                    <a:lumOff val="50000"/>
                  </a:schemeClr>
                </a:solidFill>
                <a:latin typeface="Adobe Clean Han Normal" panose="020B0400000000000000" pitchFamily="34" charset="-128"/>
                <a:ea typeface="Adobe Clean Han Normal" panose="020B0400000000000000" pitchFamily="34" charset="-128"/>
              </a:rPr>
              <a:t>* すべての製品にライブチャットサポートがあるわけではありません。 </a:t>
            </a:r>
          </a:p>
          <a:p>
            <a:r>
              <a:rPr lang="ja-JP" altLang="en-US" sz="900" i="1" dirty="0">
                <a:solidFill>
                  <a:schemeClr val="tx1">
                    <a:lumMod val="50000"/>
                    <a:lumOff val="50000"/>
                  </a:schemeClr>
                </a:solidFill>
                <a:latin typeface="Adobe Clean Han Normal" panose="020B0400000000000000" pitchFamily="34" charset="-128"/>
                <a:ea typeface="Adobe Clean Han Normal" panose="020B0400000000000000" pitchFamily="34" charset="-128"/>
              </a:rPr>
              <a:t>* チャットサポートは日本語に対応していません。</a:t>
            </a:r>
            <a:endParaRPr lang="ja-JP" sz="900" i="1" dirty="0">
              <a:solidFill>
                <a:schemeClr val="tx1">
                  <a:lumMod val="50000"/>
                  <a:lumOff val="50000"/>
                </a:schemeClr>
              </a:solidFill>
              <a:latin typeface="Adobe Clean Han Normal" panose="020B0400000000000000" pitchFamily="34" charset="-128"/>
              <a:ea typeface="Adobe Clean Han Normal" panose="020B0400000000000000" pitchFamily="34" charset="-128"/>
            </a:endParaRPr>
          </a:p>
        </p:txBody>
      </p:sp>
      <p:grpSp>
        <p:nvGrpSpPr>
          <p:cNvPr id="47" name="Group 46">
            <a:extLst>
              <a:ext uri="{FF2B5EF4-FFF2-40B4-BE49-F238E27FC236}">
                <a16:creationId xmlns:a16="http://schemas.microsoft.com/office/drawing/2014/main" id="{E6F1AF70-40FD-4C7F-B788-BC6275661FF2}"/>
              </a:ext>
            </a:extLst>
          </p:cNvPr>
          <p:cNvGrpSpPr/>
          <p:nvPr/>
        </p:nvGrpSpPr>
        <p:grpSpPr>
          <a:xfrm>
            <a:off x="4605743" y="6298526"/>
            <a:ext cx="7275362" cy="294761"/>
            <a:chOff x="4000500" y="1895754"/>
            <a:chExt cx="1000125" cy="2664807"/>
          </a:xfrm>
        </p:grpSpPr>
        <p:sp>
          <p:nvSpPr>
            <p:cNvPr id="48" name="Rectangle: Rounded Corners 47">
              <a:extLst>
                <a:ext uri="{FF2B5EF4-FFF2-40B4-BE49-F238E27FC236}">
                  <a16:creationId xmlns:a16="http://schemas.microsoft.com/office/drawing/2014/main" id="{41F18986-014B-459C-A62E-1AC4EEFA052D}"/>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49" name="Rectangle: Rounded Corners 48">
              <a:extLst>
                <a:ext uri="{FF2B5EF4-FFF2-40B4-BE49-F238E27FC236}">
                  <a16:creationId xmlns:a16="http://schemas.microsoft.com/office/drawing/2014/main" id="{7A84A58D-7939-4654-95A7-D41DA9FFD79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ja-JP" sz="1200" b="0" i="0" u="none" strike="noStrike" cap="none" normalizeH="0" baseline="0" noProof="0" dirty="0">
                  <a:ln>
                    <a:noFill/>
                  </a:ln>
                  <a:solidFill>
                    <a:srgbClr val="FFFFFF"/>
                  </a:solidFill>
                  <a:uLnTx/>
                  <a:uFillTx/>
                  <a:latin typeface="Adobe Clean Han ExtraBold" panose="020B0800000000000000" pitchFamily="34" charset="-128"/>
                  <a:ea typeface="Adobe Clean Han ExtraBold" panose="020B0800000000000000" pitchFamily="34" charset="-128"/>
                </a:rPr>
                <a:t>サポート対象ユーザー：カスタマーサポートとやり取りすることを承認されている 10 名のユーザー</a:t>
              </a:r>
            </a:p>
          </p:txBody>
        </p:sp>
      </p:grpSp>
    </p:spTree>
    <p:extLst>
      <p:ext uri="{BB962C8B-B14F-4D97-AF65-F5344CB8AC3E}">
        <p14:creationId xmlns:p14="http://schemas.microsoft.com/office/powerpoint/2010/main" val="5035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B50CB9-B8BF-46E8-80F3-B6314C3B69B6}"/>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sz="1200" i="1" dirty="0">
                <a:solidFill>
                  <a:srgbClr val="5F5F5F"/>
                </a:solidFill>
                <a:latin typeface="Adobe Clean Han Normal" panose="020B0400000000000000" pitchFamily="34" charset="-128"/>
                <a:ea typeface="Adobe Clean Han Normal" panose="020B0400000000000000" pitchFamily="34" charset="-128"/>
                <a:cs typeface="Arial"/>
                <a:hlinkClick r:id="rId2"/>
              </a:rPr>
              <a:t>https://adobe.ly/</a:t>
            </a:r>
            <a:r>
              <a:rPr lang="ja-JP" sz="1200" dirty="0">
                <a:latin typeface="Adobe Clean Han Normal" panose="020B0400000000000000" pitchFamily="34" charset="-128"/>
                <a:ea typeface="Adobe Clean Han Normal" panose="020B0400000000000000" pitchFamily="34" charset="-128"/>
                <a:cs typeface="+mn-lt"/>
                <a:hlinkClick r:id="rId2"/>
              </a:rPr>
              <a:t>elitesupport</a:t>
            </a:r>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ja-JP" sz="2800" dirty="0">
                <a:ea typeface="Adobe Clean Han ExtraBold" panose="020B0800000000000000" pitchFamily="34" charset="-128"/>
              </a:rPr>
              <a:t>エリートサポート</a:t>
            </a:r>
          </a:p>
        </p:txBody>
      </p:sp>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ja-JP" b="0" i="0" u="none" strike="noStrike" cap="none" normalizeH="0" baseline="0" noProof="0" dirty="0">
                  <a:ln>
                    <a:noFill/>
                  </a:ln>
                  <a:solidFill>
                    <a:srgbClr val="FFFFFF"/>
                  </a:solidFill>
                  <a:uLnTx/>
                  <a:uFillTx/>
                  <a:latin typeface="Adobe Clean Han ExtraBold" panose="020B0800000000000000" pitchFamily="34" charset="-128"/>
                  <a:ea typeface="Adobe Clean Han ExtraBold" panose="020B0800000000000000" pitchFamily="34" charset="-128"/>
                </a:rPr>
                <a:t>レベルと特長</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947966"/>
            <a:ext cx="7180653" cy="646331"/>
          </a:xfrm>
          <a:prstGeom prst="rect">
            <a:avLst/>
          </a:prstGeom>
          <a:noFill/>
        </p:spPr>
        <p:txBody>
          <a:bodyPr wrap="square">
            <a:spAutoFit/>
          </a:bodyPr>
          <a:lstStyle/>
          <a:p>
            <a:r>
              <a:rPr lang="ja-JP" sz="1200" dirty="0">
                <a:latin typeface="Adobe Clean Han Normal" panose="020B0400000000000000" pitchFamily="34" charset="-128"/>
                <a:ea typeface="Adobe Clean Han Normal" panose="020B0400000000000000" pitchFamily="34" charset="-128"/>
              </a:rPr>
              <a:t>ドキュメントのオンラインリソースへのアクセス、ベストプラクティスのための他のエキスパートやお客様との連携、ウェビナーシリーズ（Office Hours）を利用できます。また、トラブルシューティングのヒントやテクニックのためのチャネルが複数用意されており、質問やケース申請が可能です。</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オンラインサポート</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420328" y="3000253"/>
            <a:ext cx="2622520" cy="338554"/>
          </a:xfrm>
          <a:prstGeom prst="rect">
            <a:avLst/>
          </a:prstGeom>
          <a:noFill/>
        </p:spPr>
        <p:txBody>
          <a:bodyPr wrap="square" lIns="0" tIns="0" rIns="0" bIns="0" rtlCol="0">
            <a:spAutoFit/>
          </a:bodyPr>
          <a:lstStyle/>
          <a:p>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オンライン</a:t>
            </a:r>
            <a:br>
              <a:rPr lang="sk-SK" alt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br>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フォーラム</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316348" cy="461665"/>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ja-JP" sz="1000" dirty="0">
                <a:solidFill>
                  <a:srgbClr val="000000"/>
                </a:solidFill>
                <a:latin typeface="Adobe Clean Han Normal" panose="020B0400000000000000" pitchFamily="34" charset="-128"/>
                <a:ea typeface="Adobe Clean Han Normal" panose="020B0400000000000000" pitchFamily="34" charset="-128"/>
              </a:rPr>
              <a:t>24 時間年中無休のコミュニティへのアクセス</a:t>
            </a: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420328" y="3923132"/>
            <a:ext cx="1324778" cy="338554"/>
          </a:xfrm>
          <a:prstGeom prst="rect">
            <a:avLst/>
          </a:prstGeom>
          <a:noFill/>
        </p:spPr>
        <p:txBody>
          <a:bodyPr wrap="square" lIns="0" tIns="0" rIns="0" bIns="0" rtlCol="0">
            <a:spAutoFit/>
          </a:bodyPr>
          <a:lstStyle/>
          <a:p>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ライブチャット</a:t>
            </a:r>
            <a:br>
              <a:rPr lang="en-US" altLang="ja-JP" sz="1100">
                <a:solidFill>
                  <a:schemeClr val="tx1">
                    <a:lumMod val="75000"/>
                    <a:lumOff val="25000"/>
                  </a:schemeClr>
                </a:solidFill>
                <a:latin typeface="Adobe Clean Han ExtraBold" panose="020B0800000000000000" pitchFamily="34" charset="-128"/>
                <a:ea typeface="Adobe Clean Han ExtraBold" panose="020B0800000000000000" pitchFamily="34" charset="-128"/>
              </a:rPr>
            </a:br>
            <a:r>
              <a:rPr lang="ja-JP" sz="1100">
                <a:solidFill>
                  <a:schemeClr val="tx1">
                    <a:lumMod val="75000"/>
                    <a:lumOff val="25000"/>
                  </a:schemeClr>
                </a:solidFill>
                <a:latin typeface="Adobe Clean Han ExtraBold" panose="020B0800000000000000" pitchFamily="34" charset="-128"/>
                <a:ea typeface="Adobe Clean Han ExtraBold" panose="020B0800000000000000" pitchFamily="34" charset="-128"/>
              </a:rPr>
              <a:t>サ</a:t>
            </a:r>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ポート*</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420327" y="4842291"/>
            <a:ext cx="1195311" cy="338554"/>
          </a:xfrm>
          <a:prstGeom prst="rect">
            <a:avLst/>
          </a:prstGeom>
          <a:noFill/>
        </p:spPr>
        <p:txBody>
          <a:bodyPr wrap="square" lIns="0" tIns="0" rIns="0" bIns="0" rtlCol="0">
            <a:spAutoFit/>
          </a:bodyPr>
          <a:lstStyle/>
          <a:p>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カスタマー</a:t>
            </a:r>
            <a:b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br>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イネーブルメント</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420328" y="5739268"/>
            <a:ext cx="1260040" cy="338554"/>
          </a:xfrm>
          <a:prstGeom prst="rect">
            <a:avLst/>
          </a:prstGeom>
          <a:noFill/>
        </p:spPr>
        <p:txBody>
          <a:bodyPr wrap="square" lIns="0" tIns="0" rIns="0" bIns="0" rtlCol="0">
            <a:spAutoFit/>
          </a:bodyPr>
          <a:lstStyle/>
          <a:p>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24 時間年中無休の P1 の電話サポート</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46650"/>
            <a:ext cx="1497982"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ja-JP" sz="1200" dirty="0">
                <a:solidFill>
                  <a:srgbClr val="000000"/>
                </a:solidFill>
                <a:latin typeface="Adobe Clean Han Normal" panose="020B0400000000000000" pitchFamily="34" charset="-128"/>
                <a:ea typeface="Adobe Clean Han Normal" panose="020B0400000000000000" pitchFamily="34" charset="-128"/>
              </a:rPr>
              <a:t>他のお客様と</a:t>
            </a:r>
            <a:br>
              <a:rPr lang="sk-SK" altLang="ja-JP" sz="1200" dirty="0">
                <a:solidFill>
                  <a:srgbClr val="000000"/>
                </a:solidFill>
                <a:latin typeface="Adobe Clean Han Normal" panose="020B0400000000000000" pitchFamily="34" charset="-128"/>
                <a:ea typeface="Adobe Clean Han Normal" panose="020B0400000000000000" pitchFamily="34" charset="-128"/>
              </a:rPr>
            </a:br>
            <a:r>
              <a:rPr lang="ja-JP" sz="1200" dirty="0">
                <a:solidFill>
                  <a:srgbClr val="000000"/>
                </a:solidFill>
                <a:latin typeface="Adobe Clean Han Normal" panose="020B0400000000000000" pitchFamily="34" charset="-128"/>
                <a:ea typeface="Adobe Clean Han Normal" panose="020B0400000000000000" pitchFamily="34" charset="-128"/>
              </a:rPr>
              <a:t>の連携</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246589"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ja-JP" sz="1200">
                <a:solidFill>
                  <a:srgbClr val="000000"/>
                </a:solidFill>
                <a:latin typeface="Adobe Clean Han Normal" panose="020B0400000000000000" pitchFamily="34" charset="-128"/>
                <a:ea typeface="Adobe Clean Han Normal" panose="020B0400000000000000" pitchFamily="34" charset="-128"/>
              </a:rPr>
              <a:t>Web からのケース申請</a:t>
            </a:r>
          </a:p>
        </p:txBody>
      </p:sp>
      <p:sp>
        <p:nvSpPr>
          <p:cNvPr id="36" name="TextBox 35">
            <a:extLst>
              <a:ext uri="{FF2B5EF4-FFF2-40B4-BE49-F238E27FC236}">
                <a16:creationId xmlns:a16="http://schemas.microsoft.com/office/drawing/2014/main" id="{F55EA8DE-964F-4941-91CB-1BAEA920A796}"/>
              </a:ext>
            </a:extLst>
          </p:cNvPr>
          <p:cNvSpPr txBox="1">
            <a:spLocks/>
          </p:cNvSpPr>
          <p:nvPr/>
        </p:nvSpPr>
        <p:spPr>
          <a:xfrm>
            <a:off x="6902977" y="3668480"/>
            <a:ext cx="4818160" cy="369332"/>
          </a:xfrm>
          <a:prstGeom prst="rect">
            <a:avLst/>
          </a:prstGeom>
          <a:noFill/>
        </p:spPr>
        <p:txBody>
          <a:bodyPr wrap="square" lIns="0" tIns="0" rIns="0" bIns="0" rtlCol="0">
            <a:spAutoFit/>
          </a:bodyPr>
          <a:lstStyle/>
          <a:p>
            <a:pPr lvl="0">
              <a:spcBef>
                <a:spcPts val="600"/>
              </a:spcBef>
              <a:defRPr/>
            </a:pPr>
            <a:r>
              <a:rPr lang="ja-JP" sz="1200" dirty="0">
                <a:solidFill>
                  <a:srgbClr val="000000"/>
                </a:solidFill>
                <a:latin typeface="Adobe Clean Han Normal" panose="020B0400000000000000" pitchFamily="34" charset="-128"/>
                <a:ea typeface="Adobe Clean Han Normal" panose="020B0400000000000000" pitchFamily="34" charset="-128"/>
              </a:rPr>
              <a:t>チャットセッションを開始すると、回答やケース申請による支援を受けることができます。</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18572"/>
            <a:ext cx="1374624"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ja-JP" sz="1200">
                <a:solidFill>
                  <a:srgbClr val="000000"/>
                </a:solidFill>
                <a:latin typeface="Adobe Clean Han Normal" panose="020B0400000000000000" pitchFamily="34" charset="-128"/>
                <a:ea typeface="Adobe Clean Han Normal" panose="020B0400000000000000" pitchFamily="34" charset="-128"/>
              </a:rPr>
              <a:t>セルフガイドジャーニー</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ja-JP" sz="1200">
                <a:solidFill>
                  <a:srgbClr val="000000"/>
                </a:solidFill>
                <a:latin typeface="Adobe Clean Han Normal" panose="020B0400000000000000" pitchFamily="34" charset="-128"/>
                <a:ea typeface="Adobe Clean Han Normal" panose="020B0400000000000000" pitchFamily="34" charset="-128"/>
              </a:rPr>
              <a:t>毎月開催の Office Hours</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671315"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ja-JP" sz="1200">
                <a:solidFill>
                  <a:srgbClr val="000000"/>
                </a:solidFill>
                <a:latin typeface="Adobe Clean Han Normal" panose="020B0400000000000000" pitchFamily="34" charset="-128"/>
                <a:ea typeface="Adobe Clean Han Normal" panose="020B0400000000000000" pitchFamily="34" charset="-128"/>
              </a:rPr>
              <a:t>製品とリリースのドキュメント</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7" y="5801318"/>
            <a:ext cx="4470157" cy="369332"/>
          </a:xfrm>
          <a:prstGeom prst="rect">
            <a:avLst/>
          </a:prstGeom>
          <a:noFill/>
        </p:spPr>
        <p:txBody>
          <a:bodyPr wrap="square" lIns="0" tIns="0" rIns="0" bIns="0" rtlCol="0">
            <a:spAutoFit/>
          </a:bodyPr>
          <a:lstStyle/>
          <a:p>
            <a:pPr lvl="0">
              <a:spcBef>
                <a:spcPts val="600"/>
              </a:spcBef>
              <a:defRPr/>
            </a:pPr>
            <a:r>
              <a:rPr lang="ja-JP" sz="1200" dirty="0">
                <a:solidFill>
                  <a:srgbClr val="000000"/>
                </a:solidFill>
                <a:latin typeface="Adobe Clean Han Normal" panose="020B0400000000000000" pitchFamily="34" charset="-128"/>
                <a:ea typeface="Adobe Clean Han Normal" panose="020B0400000000000000" pitchFamily="34" charset="-128"/>
              </a:rPr>
              <a:t>アドビエキスパートまたは専任サポートエンジニアと電話で直接会話できます。</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90307"/>
            <a:ext cx="4327960" cy="230832"/>
          </a:xfrm>
          <a:prstGeom prst="rect">
            <a:avLst/>
          </a:prstGeom>
        </p:spPr>
        <p:txBody>
          <a:bodyPr wrap="square">
            <a:spAutoFit/>
          </a:bodyPr>
          <a:lstStyle/>
          <a:p>
            <a:r>
              <a:rPr lang="ja-JP" sz="900" dirty="0">
                <a:solidFill>
                  <a:schemeClr val="accent2"/>
                </a:solidFill>
                <a:latin typeface="Adobe Clean Han Normal" panose="020B0400000000000000" pitchFamily="34" charset="-128"/>
                <a:ea typeface="Adobe Clean Han Normal" panose="020B0400000000000000" pitchFamily="34" charset="-128"/>
              </a:rPr>
              <a:t>https://experienceleaguecommunities.adobe.com/</a:t>
            </a:r>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62796"/>
            <a:ext cx="3167441" cy="230832"/>
          </a:xfrm>
          <a:prstGeom prst="rect">
            <a:avLst/>
          </a:prstGeom>
        </p:spPr>
        <p:txBody>
          <a:bodyPr wrap="square">
            <a:spAutoFit/>
          </a:bodyPr>
          <a:lstStyle/>
          <a:p>
            <a:r>
              <a:rPr lang="ja-JP" sz="900">
                <a:solidFill>
                  <a:schemeClr val="accent2"/>
                </a:solidFill>
                <a:latin typeface="Adobe Clean Han Normal" panose="020B0400000000000000" pitchFamily="34" charset="-128"/>
                <a:ea typeface="Adobe Clean Han Normal" panose="020B0400000000000000" pitchFamily="34" charset="-128"/>
              </a:rPr>
              <a:t>https://experienceleague.adobe.com/?lang=ja</a:t>
            </a:r>
          </a:p>
        </p:txBody>
      </p:sp>
      <p:sp>
        <p:nvSpPr>
          <p:cNvPr id="46" name="Rectangle 45">
            <a:extLst>
              <a:ext uri="{FF2B5EF4-FFF2-40B4-BE49-F238E27FC236}">
                <a16:creationId xmlns:a16="http://schemas.microsoft.com/office/drawing/2014/main" id="{C23DD36F-5A9B-4622-9E6B-7A14A28C560D}"/>
              </a:ext>
            </a:extLst>
          </p:cNvPr>
          <p:cNvSpPr/>
          <p:nvPr/>
        </p:nvSpPr>
        <p:spPr>
          <a:xfrm>
            <a:off x="6828862" y="4088397"/>
            <a:ext cx="3925573" cy="369332"/>
          </a:xfrm>
          <a:prstGeom prst="rect">
            <a:avLst/>
          </a:prstGeom>
        </p:spPr>
        <p:txBody>
          <a:bodyPr wrap="square">
            <a:spAutoFit/>
          </a:bodyPr>
          <a:lstStyle/>
          <a:p>
            <a:r>
              <a:rPr lang="ja-JP" altLang="en-US" sz="900" i="1" dirty="0">
                <a:solidFill>
                  <a:schemeClr val="tx1">
                    <a:lumMod val="50000"/>
                    <a:lumOff val="50000"/>
                  </a:schemeClr>
                </a:solidFill>
                <a:latin typeface="Adobe Clean Han Normal" panose="020B0400000000000000" pitchFamily="34" charset="-128"/>
                <a:ea typeface="Adobe Clean Han Normal" panose="020B0400000000000000" pitchFamily="34" charset="-128"/>
              </a:rPr>
              <a:t>* すべての製品にライブチャットサポートがあるわけではありません。 </a:t>
            </a:r>
          </a:p>
          <a:p>
            <a:r>
              <a:rPr lang="ja-JP" altLang="en-US" sz="900" i="1" dirty="0">
                <a:solidFill>
                  <a:schemeClr val="tx1">
                    <a:lumMod val="50000"/>
                    <a:lumOff val="50000"/>
                  </a:schemeClr>
                </a:solidFill>
                <a:latin typeface="Adobe Clean Han Normal" panose="020B0400000000000000" pitchFamily="34" charset="-128"/>
                <a:ea typeface="Adobe Clean Han Normal" panose="020B0400000000000000" pitchFamily="34" charset="-128"/>
              </a:rPr>
              <a:t>* チャットサポートは日本語に対応していません。</a:t>
            </a:r>
            <a:endParaRPr lang="ja-JP" sz="900" i="1" dirty="0">
              <a:solidFill>
                <a:schemeClr val="tx1">
                  <a:lumMod val="50000"/>
                  <a:lumOff val="50000"/>
                </a:schemeClr>
              </a:solidFill>
              <a:latin typeface="Adobe Clean Han Normal" panose="020B0400000000000000" pitchFamily="34" charset="-128"/>
              <a:ea typeface="Adobe Clean Han Normal" panose="020B0400000000000000" pitchFamily="34" charset="-128"/>
            </a:endParaRPr>
          </a:p>
        </p:txBody>
      </p:sp>
      <p:graphicFrame>
        <p:nvGraphicFramePr>
          <p:cNvPr id="45" name="Table 44">
            <a:extLst>
              <a:ext uri="{FF2B5EF4-FFF2-40B4-BE49-F238E27FC236}">
                <a16:creationId xmlns:a16="http://schemas.microsoft.com/office/drawing/2014/main" id="{1015B738-E1E9-4729-A0E1-F3FB5808CDCF}"/>
              </a:ext>
            </a:extLst>
          </p:cNvPr>
          <p:cNvGraphicFramePr>
            <a:graphicFrameLocks noGrp="1"/>
          </p:cNvGraphicFramePr>
          <p:nvPr>
            <p:extLst>
              <p:ext uri="{D42A27DB-BD31-4B8C-83A1-F6EECF244321}">
                <p14:modId xmlns:p14="http://schemas.microsoft.com/office/powerpoint/2010/main" val="1395118491"/>
              </p:ext>
            </p:extLst>
          </p:nvPr>
        </p:nvGraphicFramePr>
        <p:xfrm>
          <a:off x="375367" y="930653"/>
          <a:ext cx="3962786" cy="5561133"/>
        </p:xfrm>
        <a:graphic>
          <a:graphicData uri="http://schemas.openxmlformats.org/drawingml/2006/table">
            <a:tbl>
              <a:tblPr firstRow="1" bandRow="1"/>
              <a:tblGrid>
                <a:gridCol w="1034333">
                  <a:extLst>
                    <a:ext uri="{9D8B030D-6E8A-4147-A177-3AD203B41FA5}">
                      <a16:colId xmlns:a16="http://schemas.microsoft.com/office/drawing/2014/main" val="875969478"/>
                    </a:ext>
                  </a:extLst>
                </a:gridCol>
                <a:gridCol w="2364400">
                  <a:extLst>
                    <a:ext uri="{9D8B030D-6E8A-4147-A177-3AD203B41FA5}">
                      <a16:colId xmlns:a16="http://schemas.microsoft.com/office/drawing/2014/main" val="4177223563"/>
                    </a:ext>
                  </a:extLst>
                </a:gridCol>
                <a:gridCol w="564053">
                  <a:extLst>
                    <a:ext uri="{9D8B030D-6E8A-4147-A177-3AD203B41FA5}">
                      <a16:colId xmlns:a16="http://schemas.microsoft.com/office/drawing/2014/main" val="1629768658"/>
                    </a:ext>
                  </a:extLst>
                </a:gridCol>
              </a:tblGrid>
              <a:tr h="468506">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ja-JP" altLang="en-US" sz="1600" dirty="0">
                          <a:solidFill>
                            <a:schemeClr val="bg1"/>
                          </a:solidFill>
                          <a:latin typeface="Adobe Clean Han ExtraBold" panose="020B0800000000000000" pitchFamily="34" charset="-128"/>
                          <a:ea typeface="Adobe Clean Han ExtraBold" panose="020B0800000000000000" pitchFamily="34" charset="-128"/>
                          <a:cs typeface="+mn-cs"/>
                        </a:rPr>
                        <a:t>担当</a:t>
                      </a:r>
                      <a:r>
                        <a:rPr lang="ja-JP" sz="1600" dirty="0">
                          <a:solidFill>
                            <a:schemeClr val="bg1"/>
                          </a:solidFill>
                          <a:latin typeface="Adobe Clean Han ExtraBold" panose="020B0800000000000000" pitchFamily="34" charset="-128"/>
                          <a:ea typeface="Adobe Clean Han ExtraBold" panose="020B0800000000000000" pitchFamily="34" charset="-128"/>
                          <a:cs typeface="+mn-cs"/>
                        </a:rPr>
                        <a:t>チームと特長</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l" rtl="0"/>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235728">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担当</a:t>
                      </a:r>
                      <a:b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b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エキスパート</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専任サポートエンジニア</a:t>
                      </a:r>
                    </a:p>
                  </a:txBody>
                  <a:tcPr marL="17497" marR="1749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447164">
                <a:tc vMerge="1">
                  <a:txBody>
                    <a:bodyPr/>
                    <a:lstStyle/>
                    <a:p>
                      <a:pPr marL="182880" algn="l" defTabSz="914400" rtl="0" eaLnBrk="1" latinLnBrk="0" hangingPunct="1"/>
                      <a:endParaRPr lang="en-US" sz="1200" b="0" i="0" kern="1200">
                        <a:solidFill>
                          <a:schemeClr val="tx1"/>
                        </a:solidFill>
                        <a:latin typeface="Adobe Clean Light" panose="020B0303020404020204" pitchFamily="34" charset="0"/>
                        <a:ea typeface="+mn-ea"/>
                        <a:cs typeface="+mn-cs"/>
                      </a:endParaRPr>
                    </a:p>
                  </a:txBody>
                  <a:tcPr marL="45720" marR="4572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テクニカルアカウントマネージャー</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5056486"/>
                  </a:ext>
                </a:extLst>
              </a:tr>
              <a:tr h="335785">
                <a:tc rowSpan="1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サポート</a:t>
                      </a:r>
                      <a:b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b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サービス</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オンラインサポート</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altLang="en-US" sz="10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平日</a:t>
                      </a:r>
                      <a:r>
                        <a:rPr kumimoji="0" lang="en-US" altLang="ja-JP" sz="10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24</a:t>
                      </a:r>
                      <a:r>
                        <a:rPr kumimoji="0" lang="ja-JP" altLang="en-US" sz="10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時間</a:t>
                      </a:r>
                      <a:endParaRPr kumimoji="0" lang="ja-JP" sz="10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endParaRP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620111599"/>
                  </a:ext>
                </a:extLst>
              </a:tr>
              <a:tr h="235728">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24 時間年中無休の P1 の問題のサポート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7982916"/>
                  </a:ext>
                </a:extLst>
              </a:tr>
              <a:tr h="235728">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サポート対象ユーザー</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15</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979488053"/>
                  </a:ext>
                </a:extLst>
              </a:tr>
              <a:tr h="235728">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電話サポート（ライブ）</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7961505"/>
                  </a:ext>
                </a:extLst>
              </a:tr>
              <a:tr h="388166">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エスカレーション管理</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0887327"/>
                  </a:ext>
                </a:extLst>
              </a:tr>
              <a:tr h="392451">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年間のサービスレビュー</a:t>
                      </a:r>
                    </a:p>
                  </a:txBody>
                  <a:tcPr marL="17497" marR="17497"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5501666"/>
                  </a:ext>
                </a:extLst>
              </a:tr>
              <a:tr h="392451">
                <a:tc vMerge="1">
                  <a:txBody>
                    <a:bodyPr/>
                    <a:lstStyle/>
                    <a:p>
                      <a:endParaRPr lang="en-US"/>
                    </a:p>
                  </a:txBody>
                  <a:tcPr/>
                </a:tc>
                <a:tc>
                  <a:txBody>
                    <a:body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年間のエキスパートセッション</a:t>
                      </a:r>
                    </a:p>
                  </a:txBody>
                  <a:tcPr marL="17497" marR="17497"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327813536"/>
                  </a:ext>
                </a:extLst>
              </a:tr>
              <a:tr h="388166">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イベント管理</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1144576"/>
                  </a:ext>
                </a:extLst>
              </a:tr>
              <a:tr h="392451">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環境レビュー、メンテナンスとモニタリング</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964641712"/>
                  </a:ext>
                </a:extLst>
              </a:tr>
              <a:tr h="392451">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リリース、移行、アップグレード、</a:t>
                      </a:r>
                      <a:br>
                        <a:rPr lang="sk-SK" alt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br>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製品ロードマップのレビュー</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21792154"/>
                  </a:ext>
                </a:extLst>
              </a:tr>
              <a:tr h="392451">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クラウドサポートアクティビティ – Experience Manager as Cloud</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986353945"/>
                  </a:ext>
                </a:extLst>
              </a:tr>
              <a:tr h="392451">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フィールド</a:t>
                      </a:r>
                      <a:b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b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サービス</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Launch Advisory サービス – 製品導入の初年度</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2198372"/>
                  </a:ext>
                </a:extLst>
              </a:tr>
              <a:tr h="235728">
                <a:tc vMerge="1">
                  <a:txBody>
                    <a:bodyPr/>
                    <a:lstStyle/>
                    <a:p>
                      <a:pPr marL="182880" marR="0" lvl="0" indent="0" algn="l" defTabSz="1088291" rtl="0" eaLnBrk="1" fontAlgn="auto" latinLnBrk="0" hangingPunct="1">
                        <a:lnSpc>
                          <a:spcPct val="100000"/>
                        </a:lnSpc>
                        <a:spcBef>
                          <a:spcPts val="0"/>
                        </a:spcBef>
                        <a:spcAft>
                          <a:spcPts val="0"/>
                        </a:spcAft>
                        <a:buClrTx/>
                        <a:buSzTx/>
                        <a:buFontTx/>
                        <a:buNone/>
                        <a:tabLst/>
                        <a:defRPr/>
                      </a:pPr>
                      <a:endParaRPr lang="en-US" sz="1200" b="0" i="0">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フィールドサービスアクティビティ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705431232"/>
                  </a:ext>
                </a:extLst>
              </a:tr>
            </a:tbl>
          </a:graphicData>
        </a:graphic>
      </p:graphicFrame>
      <p:grpSp>
        <p:nvGrpSpPr>
          <p:cNvPr id="43" name="Group 42">
            <a:extLst>
              <a:ext uri="{FF2B5EF4-FFF2-40B4-BE49-F238E27FC236}">
                <a16:creationId xmlns:a16="http://schemas.microsoft.com/office/drawing/2014/main" id="{C829D3E5-E657-4CF2-8D46-EFF63C8778A2}"/>
              </a:ext>
            </a:extLst>
          </p:cNvPr>
          <p:cNvGrpSpPr/>
          <p:nvPr/>
        </p:nvGrpSpPr>
        <p:grpSpPr>
          <a:xfrm>
            <a:off x="4605743" y="6298526"/>
            <a:ext cx="7275362" cy="294761"/>
            <a:chOff x="4000500" y="1895754"/>
            <a:chExt cx="1000125" cy="2664807"/>
          </a:xfrm>
        </p:grpSpPr>
        <p:sp>
          <p:nvSpPr>
            <p:cNvPr id="44" name="Rectangle: Rounded Corners 43">
              <a:extLst>
                <a:ext uri="{FF2B5EF4-FFF2-40B4-BE49-F238E27FC236}">
                  <a16:creationId xmlns:a16="http://schemas.microsoft.com/office/drawing/2014/main" id="{8057B8E1-1986-4A38-9582-EB9C676CBFEF}"/>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50" name="Rectangle: Rounded Corners 49">
              <a:extLst>
                <a:ext uri="{FF2B5EF4-FFF2-40B4-BE49-F238E27FC236}">
                  <a16:creationId xmlns:a16="http://schemas.microsoft.com/office/drawing/2014/main" id="{D5CD6983-9A7E-4E3E-B2D3-CE842E83FCA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ja-JP" sz="1200" b="0" i="0" u="none" strike="noStrike" cap="none" normalizeH="0" baseline="0" noProof="0" dirty="0">
                  <a:ln>
                    <a:noFill/>
                  </a:ln>
                  <a:solidFill>
                    <a:srgbClr val="FFFFFF"/>
                  </a:solidFill>
                  <a:uLnTx/>
                  <a:uFillTx/>
                  <a:latin typeface="Adobe Clean Han ExtraBold" panose="020B0800000000000000" pitchFamily="34" charset="-128"/>
                  <a:ea typeface="Adobe Clean Han ExtraBold" panose="020B0800000000000000" pitchFamily="34" charset="-128"/>
                </a:rPr>
                <a:t>サポート対象ユーザー：カスタマーサポートとやり取りすることを承認されている 15 名のユーザー</a:t>
              </a:r>
            </a:p>
          </p:txBody>
        </p:sp>
      </p:grpSp>
    </p:spTree>
    <p:extLst>
      <p:ext uri="{BB962C8B-B14F-4D97-AF65-F5344CB8AC3E}">
        <p14:creationId xmlns:p14="http://schemas.microsoft.com/office/powerpoint/2010/main" val="22034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1B4F9-D34A-487E-A277-D95C430F400A}"/>
              </a:ext>
            </a:extLst>
          </p:cNvPr>
          <p:cNvSpPr>
            <a:spLocks noGrp="1"/>
          </p:cNvSpPr>
          <p:nvPr>
            <p:ph type="title"/>
          </p:nvPr>
        </p:nvSpPr>
        <p:spPr/>
        <p:txBody>
          <a:bodyPr/>
          <a:lstStyle/>
          <a:p>
            <a:r>
              <a:rPr lang="ja-JP" dirty="0">
                <a:latin typeface="Adobe Clean Han ExtraBold" panose="020B0800000000000000" pitchFamily="34" charset="-128"/>
                <a:ea typeface="Adobe Clean Han ExtraBold" panose="020B0800000000000000" pitchFamily="34" charset="-128"/>
              </a:rPr>
              <a:t>カスタマーサポートガイドライン</a:t>
            </a:r>
          </a:p>
        </p:txBody>
      </p:sp>
      <p:sp>
        <p:nvSpPr>
          <p:cNvPr id="4" name="Rectangle 3">
            <a:extLst>
              <a:ext uri="{FF2B5EF4-FFF2-40B4-BE49-F238E27FC236}">
                <a16:creationId xmlns:a16="http://schemas.microsoft.com/office/drawing/2014/main" id="{34510472-CFDE-4069-A3AE-0844B7B8A89C}"/>
              </a:ext>
            </a:extLst>
          </p:cNvPr>
          <p:cNvSpPr/>
          <p:nvPr/>
        </p:nvSpPr>
        <p:spPr>
          <a:xfrm>
            <a:off x="0" y="946379"/>
            <a:ext cx="12192000" cy="7395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sz="1600" dirty="0">
                <a:latin typeface="Adobe Clean Han Normal" panose="020B0400000000000000" pitchFamily="34" charset="-128"/>
                <a:ea typeface="Adobe Clean Han Normal" panose="020B0400000000000000" pitchFamily="34" charset="-128"/>
              </a:rPr>
              <a:t>このガイドに記載されているポータルやエイリアスを活用すると、多種多様な情報やサポートリソースにアクセスできます。</a:t>
            </a:r>
            <a:br>
              <a:rPr lang="sk-SK" altLang="ja-JP" sz="1600" dirty="0">
                <a:latin typeface="Adobe Clean Han Normal" panose="020B0400000000000000" pitchFamily="34" charset="-128"/>
                <a:ea typeface="Adobe Clean Han Normal" panose="020B0400000000000000" pitchFamily="34" charset="-128"/>
              </a:rPr>
            </a:br>
            <a:r>
              <a:rPr lang="ja-JP" sz="1600" dirty="0">
                <a:latin typeface="Adobe Clean Han Normal" panose="020B0400000000000000" pitchFamily="34" charset="-128"/>
                <a:ea typeface="Adobe Clean Han Normal" panose="020B0400000000000000" pitchFamily="34" charset="-128"/>
              </a:rPr>
              <a:t>オープン中のチケットの表示や、新しいチケットの申請、カスタマーサポートへの問い合わせも可能です。</a:t>
            </a:r>
          </a:p>
        </p:txBody>
      </p:sp>
      <p:sp>
        <p:nvSpPr>
          <p:cNvPr id="5" name="Rectangle 4">
            <a:extLst>
              <a:ext uri="{FF2B5EF4-FFF2-40B4-BE49-F238E27FC236}">
                <a16:creationId xmlns:a16="http://schemas.microsoft.com/office/drawing/2014/main" id="{7CC9B939-6C03-4BEA-823E-6216C72B8474}"/>
              </a:ext>
            </a:extLst>
          </p:cNvPr>
          <p:cNvSpPr/>
          <p:nvPr/>
        </p:nvSpPr>
        <p:spPr>
          <a:xfrm>
            <a:off x="350360" y="2062615"/>
            <a:ext cx="5655533" cy="455184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6" name="Group 5">
            <a:extLst>
              <a:ext uri="{FF2B5EF4-FFF2-40B4-BE49-F238E27FC236}">
                <a16:creationId xmlns:a16="http://schemas.microsoft.com/office/drawing/2014/main" id="{CED7BDB6-351A-4BD0-B89A-EB2413570319}"/>
              </a:ext>
            </a:extLst>
          </p:cNvPr>
          <p:cNvGrpSpPr/>
          <p:nvPr/>
        </p:nvGrpSpPr>
        <p:grpSpPr>
          <a:xfrm>
            <a:off x="444131" y="2172785"/>
            <a:ext cx="5467991" cy="360000"/>
            <a:chOff x="4000500" y="1895754"/>
            <a:chExt cx="1000125" cy="2664807"/>
          </a:xfrm>
        </p:grpSpPr>
        <p:sp>
          <p:nvSpPr>
            <p:cNvPr id="7" name="Rectangle: Rounded Corners 6">
              <a:extLst>
                <a:ext uri="{FF2B5EF4-FFF2-40B4-BE49-F238E27FC236}">
                  <a16:creationId xmlns:a16="http://schemas.microsoft.com/office/drawing/2014/main" id="{F25EBF74-7021-410D-90A0-16EC337764D8}"/>
                </a:ext>
              </a:extLst>
            </p:cNvPr>
            <p:cNvSpPr/>
            <p:nvPr/>
          </p:nvSpPr>
          <p:spPr>
            <a:xfrm>
              <a:off x="4000500" y="1895754"/>
              <a:ext cx="1000125" cy="2664807"/>
            </a:xfrm>
            <a:prstGeom prst="roundRect">
              <a:avLst>
                <a:gd name="adj" fmla="val 50000"/>
              </a:avLst>
            </a:prstGeom>
            <a:solidFill>
              <a:srgbClr val="2C2C2C"/>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Han ExtraBold" panose="020B0800000000000000" pitchFamily="34" charset="-128"/>
                <a:ea typeface="Adobe Clean Han ExtraBold" panose="020B0800000000000000" pitchFamily="34" charset="-128"/>
              </a:endParaRPr>
            </a:p>
          </p:txBody>
        </p:sp>
        <p:sp>
          <p:nvSpPr>
            <p:cNvPr id="8" name="Rectangle: Rounded Corners 7">
              <a:extLst>
                <a:ext uri="{FF2B5EF4-FFF2-40B4-BE49-F238E27FC236}">
                  <a16:creationId xmlns:a16="http://schemas.microsoft.com/office/drawing/2014/main" id="{522F6EB7-E06B-43A9-8CF9-795748EF9DB5}"/>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カスタマーサポートに含まれるもの</a:t>
              </a:r>
            </a:p>
          </p:txBody>
        </p:sp>
      </p:grpSp>
      <p:sp>
        <p:nvSpPr>
          <p:cNvPr id="9" name="TextBox 8">
            <a:extLst>
              <a:ext uri="{FF2B5EF4-FFF2-40B4-BE49-F238E27FC236}">
                <a16:creationId xmlns:a16="http://schemas.microsoft.com/office/drawing/2014/main" id="{8062D30E-8CEE-4342-95A0-AAB730AF476B}"/>
              </a:ext>
            </a:extLst>
          </p:cNvPr>
          <p:cNvSpPr txBox="1"/>
          <p:nvPr/>
        </p:nvSpPr>
        <p:spPr>
          <a:xfrm>
            <a:off x="497256" y="2565928"/>
            <a:ext cx="5361740" cy="2456826"/>
          </a:xfrm>
          <a:prstGeom prst="rect">
            <a:avLst/>
          </a:prstGeom>
          <a:noFill/>
        </p:spPr>
        <p:txBody>
          <a:bodyPr wrap="square" lIns="91440" tIns="45720" rIns="91440" bIns="45720" anchor="t">
            <a:spAutoFit/>
          </a:bodyPr>
          <a:lstStyle/>
          <a:p>
            <a:pPr>
              <a:lnSpc>
                <a:spcPct val="110000"/>
              </a:lnSpc>
              <a:spcBef>
                <a:spcPts val="300"/>
              </a:spcBef>
            </a:pPr>
            <a:r>
              <a:rPr lang="ja-JP" sz="1550" dirty="0">
                <a:ln>
                  <a:noFill/>
                </a:ln>
                <a:solidFill>
                  <a:srgbClr val="000000"/>
                </a:solidFill>
                <a:latin typeface="Wingdings"/>
                <a:ea typeface="MS Mincho"/>
                <a:sym typeface="Wingdings"/>
              </a:rPr>
              <a:t>ü</a:t>
            </a:r>
            <a:r>
              <a:rPr lang="ja-JP" sz="1550" dirty="0">
                <a:ln>
                  <a:noFill/>
                </a:ln>
                <a:solidFill>
                  <a:srgbClr val="000000"/>
                </a:solidFill>
                <a:latin typeface="Calibri"/>
                <a:ea typeface="MS Mincho"/>
                <a:cs typeface="Calibri"/>
              </a:rPr>
              <a:t> </a:t>
            </a:r>
            <a:r>
              <a:rPr lang="ja-JP" sz="1550" dirty="0">
                <a:ln>
                  <a:noFill/>
                </a:ln>
                <a:solidFill>
                  <a:srgbClr val="000000"/>
                </a:solidFill>
                <a:latin typeface="Adobe Clean Han Regular" panose="020B0500000000000000" pitchFamily="34" charset="-128"/>
                <a:ea typeface="Adobe Clean Han Regular" panose="020B0500000000000000" pitchFamily="34" charset="-128"/>
              </a:rPr>
              <a:t>サポートされている設定で発生した製品の問題のトラブルシューティング</a:t>
            </a:r>
            <a:r>
              <a:rPr lang="ja-JP" sz="1550" dirty="0">
                <a:solidFill>
                  <a:srgbClr val="000000"/>
                </a:solidFill>
                <a:latin typeface="Adobe Clean Han Regular" panose="020B0500000000000000" pitchFamily="34" charset="-128"/>
                <a:ea typeface="Adobe Clean Han Regular" panose="020B0500000000000000" pitchFamily="34" charset="-128"/>
              </a:rPr>
              <a:t> </a:t>
            </a:r>
          </a:p>
          <a:p>
            <a:pPr>
              <a:lnSpc>
                <a:spcPct val="110000"/>
              </a:lnSpc>
            </a:pPr>
            <a:r>
              <a:rPr lang="ja-JP" sz="1550" dirty="0">
                <a:ln>
                  <a:noFill/>
                </a:ln>
                <a:solidFill>
                  <a:srgbClr val="000000"/>
                </a:solidFill>
                <a:latin typeface="Wingdings"/>
                <a:ea typeface="MS Mincho"/>
                <a:sym typeface="Wingdings"/>
              </a:rPr>
              <a:t>ü</a:t>
            </a:r>
            <a:r>
              <a:rPr lang="ja-JP" sz="1550" dirty="0">
                <a:ln>
                  <a:noFill/>
                </a:ln>
                <a:solidFill>
                  <a:srgbClr val="000000"/>
                </a:solidFill>
                <a:latin typeface="Calibri"/>
                <a:ea typeface="MS Mincho"/>
                <a:cs typeface="Calibri"/>
              </a:rPr>
              <a:t> </a:t>
            </a:r>
            <a:r>
              <a:rPr lang="ja-JP" sz="1550" dirty="0">
                <a:ln>
                  <a:noFill/>
                </a:ln>
                <a:solidFill>
                  <a:srgbClr val="000000"/>
                </a:solidFill>
                <a:latin typeface="Adobe Clean Han Regular" panose="020B0500000000000000" pitchFamily="34" charset="-128"/>
                <a:ea typeface="Adobe Clean Han Regular" panose="020B0500000000000000" pitchFamily="34" charset="-128"/>
              </a:rPr>
              <a:t>リモート診断</a:t>
            </a:r>
            <a:r>
              <a:rPr lang="ja-JP" sz="1550" dirty="0">
                <a:solidFill>
                  <a:srgbClr val="000000"/>
                </a:solidFill>
                <a:latin typeface="Adobe Clean Han Regular" panose="020B0500000000000000" pitchFamily="34" charset="-128"/>
                <a:ea typeface="Adobe Clean Han Regular" panose="020B0500000000000000" pitchFamily="34" charset="-128"/>
              </a:rPr>
              <a:t> </a:t>
            </a:r>
          </a:p>
          <a:p>
            <a:pPr marL="0" marR="0" indent="0" algn="l">
              <a:lnSpc>
                <a:spcPct val="110000"/>
              </a:lnSpc>
              <a:spcBef>
                <a:spcPts val="0"/>
              </a:spcBef>
              <a:spcAft>
                <a:spcPts val="0"/>
              </a:spcAft>
            </a:pPr>
            <a:r>
              <a:rPr lang="ja-JP" sz="1550" dirty="0">
                <a:ln>
                  <a:noFill/>
                </a:ln>
                <a:solidFill>
                  <a:srgbClr val="000000"/>
                </a:solidFill>
                <a:latin typeface="Wingdings"/>
                <a:ea typeface="MS Mincho"/>
                <a:sym typeface="Wingdings"/>
              </a:rPr>
              <a:t>ü</a:t>
            </a:r>
            <a:r>
              <a:rPr lang="ja-JP" sz="1550" dirty="0">
                <a:ln>
                  <a:noFill/>
                </a:ln>
                <a:solidFill>
                  <a:srgbClr val="000000"/>
                </a:solidFill>
                <a:latin typeface="Calibri"/>
                <a:ea typeface="MS Mincho"/>
                <a:cs typeface="Calibri"/>
              </a:rPr>
              <a:t> </a:t>
            </a:r>
            <a:r>
              <a:rPr lang="ja-JP" sz="1550" dirty="0">
                <a:ln>
                  <a:noFill/>
                </a:ln>
                <a:solidFill>
                  <a:srgbClr val="000000"/>
                </a:solidFill>
                <a:latin typeface="Adobe Clean Han Regular" panose="020B0500000000000000" pitchFamily="34" charset="-128"/>
                <a:ea typeface="Adobe Clean Han Regular" panose="020B0500000000000000" pitchFamily="34" charset="-128"/>
              </a:rPr>
              <a:t>サポートパッケージをカスタマイズするために用意されている、追加のサービス機能強化</a:t>
            </a:r>
          </a:p>
          <a:p>
            <a:pPr marL="0" marR="0" indent="0" algn="l">
              <a:lnSpc>
                <a:spcPct val="110000"/>
              </a:lnSpc>
              <a:spcBef>
                <a:spcPts val="0"/>
              </a:spcBef>
              <a:spcAft>
                <a:spcPts val="0"/>
              </a:spcAft>
            </a:pPr>
            <a:r>
              <a:rPr lang="ja-JP" sz="1550" dirty="0">
                <a:ln>
                  <a:noFill/>
                </a:ln>
                <a:solidFill>
                  <a:srgbClr val="000000"/>
                </a:solidFill>
                <a:latin typeface="Wingdings"/>
                <a:ea typeface="MS Mincho"/>
                <a:sym typeface="Wingdings"/>
              </a:rPr>
              <a:t>ü</a:t>
            </a:r>
            <a:r>
              <a:rPr lang="ja-JP" sz="1550" dirty="0">
                <a:ln>
                  <a:noFill/>
                </a:ln>
                <a:solidFill>
                  <a:srgbClr val="000000"/>
                </a:solidFill>
                <a:latin typeface="Calibri"/>
                <a:ea typeface="MS Mincho"/>
                <a:cs typeface="Calibri"/>
              </a:rPr>
              <a:t> </a:t>
            </a:r>
            <a:r>
              <a:rPr lang="ja-JP" sz="1550" dirty="0">
                <a:ln>
                  <a:noFill/>
                </a:ln>
                <a:solidFill>
                  <a:srgbClr val="000000"/>
                </a:solidFill>
                <a:latin typeface="Adobe Clean Han Regular" panose="020B0500000000000000" pitchFamily="34" charset="-128"/>
                <a:ea typeface="Adobe Clean Han Regular" panose="020B0500000000000000" pitchFamily="34" charset="-128"/>
              </a:rPr>
              <a:t>製品アップグレードリリース</a:t>
            </a:r>
            <a:r>
              <a:rPr lang="ja-JP" sz="1550" dirty="0">
                <a:solidFill>
                  <a:srgbClr val="000000"/>
                </a:solidFill>
                <a:latin typeface="Adobe Clean Han Regular" panose="020B0500000000000000" pitchFamily="34" charset="-128"/>
                <a:ea typeface="Adobe Clean Han Regular" panose="020B0500000000000000" pitchFamily="34" charset="-128"/>
              </a:rPr>
              <a:t>（</a:t>
            </a:r>
            <a:r>
              <a:rPr lang="ja-JP" sz="1550" dirty="0">
                <a:ln>
                  <a:noFill/>
                </a:ln>
                <a:solidFill>
                  <a:srgbClr val="000000"/>
                </a:solidFill>
                <a:latin typeface="Adobe Clean Han Regular" panose="020B0500000000000000" pitchFamily="34" charset="-128"/>
                <a:ea typeface="Adobe Clean Han Regular" panose="020B0500000000000000" pitchFamily="34" charset="-128"/>
              </a:rPr>
              <a:t>オンプレミス）</a:t>
            </a:r>
          </a:p>
          <a:p>
            <a:pPr>
              <a:lnSpc>
                <a:spcPct val="110000"/>
              </a:lnSpc>
            </a:pPr>
            <a:r>
              <a:rPr lang="ja-JP" sz="1550" dirty="0">
                <a:ln>
                  <a:noFill/>
                </a:ln>
                <a:solidFill>
                  <a:srgbClr val="000000"/>
                </a:solidFill>
                <a:latin typeface="Wingdings"/>
                <a:ea typeface="MS Mincho"/>
                <a:sym typeface="Wingdings"/>
              </a:rPr>
              <a:t>ü</a:t>
            </a:r>
            <a:r>
              <a:rPr lang="ja-JP" sz="1550" dirty="0">
                <a:ln>
                  <a:noFill/>
                </a:ln>
                <a:solidFill>
                  <a:srgbClr val="000000"/>
                </a:solidFill>
                <a:latin typeface="Calibri"/>
                <a:ea typeface="MS Mincho"/>
                <a:cs typeface="Calibri"/>
              </a:rPr>
              <a:t> </a:t>
            </a:r>
            <a:r>
              <a:rPr lang="ja-JP" sz="1550" dirty="0">
                <a:ln>
                  <a:noFill/>
                </a:ln>
                <a:solidFill>
                  <a:srgbClr val="000000"/>
                </a:solidFill>
                <a:latin typeface="Adobe Clean Han Regular" panose="020B0500000000000000" pitchFamily="34" charset="-128"/>
                <a:ea typeface="Adobe Clean Han Regular" panose="020B0500000000000000" pitchFamily="34" charset="-128"/>
              </a:rPr>
              <a:t>メンテナンスリリース</a:t>
            </a:r>
            <a:r>
              <a:rPr lang="ja-JP" sz="1550" dirty="0">
                <a:solidFill>
                  <a:srgbClr val="000000"/>
                </a:solidFill>
                <a:latin typeface="Adobe Clean Han Regular" panose="020B0500000000000000" pitchFamily="34" charset="-128"/>
                <a:ea typeface="Adobe Clean Han Regular" panose="020B0500000000000000" pitchFamily="34" charset="-128"/>
              </a:rPr>
              <a:t>（</a:t>
            </a:r>
            <a:r>
              <a:rPr lang="ja-JP" sz="1550" dirty="0">
                <a:ln>
                  <a:noFill/>
                </a:ln>
                <a:solidFill>
                  <a:srgbClr val="000000"/>
                </a:solidFill>
                <a:latin typeface="Adobe Clean Han Regular" panose="020B0500000000000000" pitchFamily="34" charset="-128"/>
                <a:ea typeface="Adobe Clean Han Regular" panose="020B0500000000000000" pitchFamily="34" charset="-128"/>
              </a:rPr>
              <a:t>オンプレミス）</a:t>
            </a:r>
            <a:r>
              <a:rPr lang="ja-JP" sz="1550" dirty="0">
                <a:solidFill>
                  <a:srgbClr val="000000"/>
                </a:solidFill>
                <a:latin typeface="Adobe Clean Han Regular" panose="020B0500000000000000" pitchFamily="34" charset="-128"/>
                <a:ea typeface="Adobe Clean Han Regular" panose="020B0500000000000000" pitchFamily="34" charset="-128"/>
              </a:rPr>
              <a:t> </a:t>
            </a:r>
          </a:p>
          <a:p>
            <a:pPr>
              <a:lnSpc>
                <a:spcPct val="110000"/>
              </a:lnSpc>
            </a:pPr>
            <a:r>
              <a:rPr lang="ja-JP" sz="1550" dirty="0">
                <a:latin typeface="Wingdings"/>
                <a:ea typeface="MS Mincho"/>
                <a:cs typeface="+mn-lt"/>
                <a:sym typeface="Wingdings"/>
              </a:rPr>
              <a:t>ü</a:t>
            </a:r>
            <a:r>
              <a:rPr lang="ja-JP" sz="1550" dirty="0">
                <a:latin typeface="Calibri"/>
                <a:ea typeface="MS Mincho"/>
                <a:cs typeface="Calibri"/>
              </a:rPr>
              <a:t> </a:t>
            </a:r>
            <a:r>
              <a:rPr lang="ja-JP" sz="1550" dirty="0">
                <a:latin typeface="Adobe Clean Han Regular" panose="020B0500000000000000" pitchFamily="34" charset="-128"/>
                <a:ea typeface="Adobe Clean Han Regular" panose="020B0500000000000000" pitchFamily="34" charset="-128"/>
              </a:rPr>
              <a:t>アプリケーション統合の問題*</a:t>
            </a:r>
          </a:p>
          <a:p>
            <a:pPr marL="0" marR="0" indent="0" algn="l">
              <a:lnSpc>
                <a:spcPct val="119000"/>
              </a:lnSpc>
              <a:spcBef>
                <a:spcPts val="0"/>
              </a:spcBef>
              <a:spcAft>
                <a:spcPts val="600"/>
              </a:spcAft>
            </a:pPr>
            <a:endParaRPr lang="en-US" sz="1550" kern="1400" dirty="0">
              <a:ln>
                <a:noFill/>
              </a:ln>
              <a:solidFill>
                <a:srgbClr val="000000"/>
              </a:solidFill>
              <a:effectLst/>
              <a:latin typeface="Calibri" panose="020F0502020204030204" pitchFamily="34" charset="0"/>
            </a:endParaRPr>
          </a:p>
        </p:txBody>
      </p:sp>
      <p:sp>
        <p:nvSpPr>
          <p:cNvPr id="12" name="Rectangle 11">
            <a:extLst>
              <a:ext uri="{FF2B5EF4-FFF2-40B4-BE49-F238E27FC236}">
                <a16:creationId xmlns:a16="http://schemas.microsoft.com/office/drawing/2014/main" id="{93CF4E0C-506B-4FE7-BAAA-208B5254F44F}"/>
              </a:ext>
            </a:extLst>
          </p:cNvPr>
          <p:cNvSpPr/>
          <p:nvPr/>
        </p:nvSpPr>
        <p:spPr>
          <a:xfrm>
            <a:off x="6149125" y="2062615"/>
            <a:ext cx="5655533" cy="455184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3" name="Group 12">
            <a:extLst>
              <a:ext uri="{FF2B5EF4-FFF2-40B4-BE49-F238E27FC236}">
                <a16:creationId xmlns:a16="http://schemas.microsoft.com/office/drawing/2014/main" id="{C06E0D72-DA0C-475C-9A7B-3D1CFFCD12F7}"/>
              </a:ext>
            </a:extLst>
          </p:cNvPr>
          <p:cNvGrpSpPr/>
          <p:nvPr/>
        </p:nvGrpSpPr>
        <p:grpSpPr>
          <a:xfrm>
            <a:off x="6242896" y="2172785"/>
            <a:ext cx="5467991" cy="360000"/>
            <a:chOff x="4000500" y="1895754"/>
            <a:chExt cx="1000125" cy="2664807"/>
          </a:xfrm>
        </p:grpSpPr>
        <p:sp>
          <p:nvSpPr>
            <p:cNvPr id="14" name="Rectangle: Rounded Corners 13">
              <a:extLst>
                <a:ext uri="{FF2B5EF4-FFF2-40B4-BE49-F238E27FC236}">
                  <a16:creationId xmlns:a16="http://schemas.microsoft.com/office/drawing/2014/main" id="{50A75D72-7D93-4CB4-B3F7-358A520F283A}"/>
                </a:ext>
              </a:extLst>
            </p:cNvPr>
            <p:cNvSpPr/>
            <p:nvPr/>
          </p:nvSpPr>
          <p:spPr>
            <a:xfrm>
              <a:off x="4000500" y="1895754"/>
              <a:ext cx="1000125" cy="2664807"/>
            </a:xfrm>
            <a:prstGeom prst="roundRect">
              <a:avLst>
                <a:gd name="adj" fmla="val 50000"/>
              </a:avLst>
            </a:prstGeom>
            <a:solidFill>
              <a:srgbClr val="FA0F00"/>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Han ExtraBold" panose="020B0800000000000000" pitchFamily="34" charset="-128"/>
                <a:ea typeface="Adobe Clean Han ExtraBold" panose="020B0800000000000000" pitchFamily="34" charset="-128"/>
              </a:endParaRPr>
            </a:p>
          </p:txBody>
        </p:sp>
        <p:sp>
          <p:nvSpPr>
            <p:cNvPr id="15" name="Rectangle: Rounded Corners 14">
              <a:extLst>
                <a:ext uri="{FF2B5EF4-FFF2-40B4-BE49-F238E27FC236}">
                  <a16:creationId xmlns:a16="http://schemas.microsoft.com/office/drawing/2014/main" id="{2B2874C0-205C-43EB-8B2C-A83C844B08A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a:solidFill>
                    <a:srgbClr val="FFFFFF"/>
                  </a:solidFill>
                  <a:latin typeface="Adobe Clean Han ExtraBold" panose="020B0800000000000000" pitchFamily="34" charset="-128"/>
                  <a:ea typeface="Adobe Clean Han ExtraBold" panose="020B0800000000000000" pitchFamily="34" charset="-128"/>
                </a:rPr>
                <a:t>カスタマーサポートに含まれないもの</a:t>
              </a:r>
            </a:p>
          </p:txBody>
        </p:sp>
      </p:grpSp>
      <p:sp>
        <p:nvSpPr>
          <p:cNvPr id="16" name="TextBox 15">
            <a:extLst>
              <a:ext uri="{FF2B5EF4-FFF2-40B4-BE49-F238E27FC236}">
                <a16:creationId xmlns:a16="http://schemas.microsoft.com/office/drawing/2014/main" id="{291D50FA-8EFB-4B93-9C2C-15C1B3B9CA13}"/>
              </a:ext>
            </a:extLst>
          </p:cNvPr>
          <p:cNvSpPr txBox="1"/>
          <p:nvPr/>
        </p:nvSpPr>
        <p:spPr>
          <a:xfrm>
            <a:off x="6296020" y="2565928"/>
            <a:ext cx="5508637" cy="3102068"/>
          </a:xfrm>
          <a:prstGeom prst="rect">
            <a:avLst/>
          </a:prstGeom>
          <a:noFill/>
        </p:spPr>
        <p:txBody>
          <a:bodyPr wrap="square" lIns="91440" tIns="45720" rIns="91440" bIns="45720" anchor="t">
            <a:spAutoFit/>
          </a:bodyPr>
          <a:lstStyle/>
          <a:p>
            <a:pPr>
              <a:lnSpc>
                <a:spcPct val="110000"/>
              </a:lnSpc>
              <a:spcBef>
                <a:spcPts val="300"/>
              </a:spcBef>
            </a:pPr>
            <a:r>
              <a:rPr lang="ja-JP" sz="1500" dirty="0">
                <a:solidFill>
                  <a:srgbClr val="000000"/>
                </a:solidFill>
                <a:latin typeface="Wingdings"/>
                <a:ea typeface="MS Mincho"/>
                <a:sym typeface="Wingdings"/>
              </a:rPr>
              <a:t>x</a:t>
            </a:r>
            <a:r>
              <a:rPr lang="ja-JP" sz="1500" dirty="0">
                <a:solidFill>
                  <a:srgbClr val="000000"/>
                </a:solidFill>
                <a:latin typeface="Calibri"/>
                <a:ea typeface="MS Mincho"/>
                <a:cs typeface="Calibri"/>
              </a:rPr>
              <a:t> </a:t>
            </a:r>
            <a:r>
              <a:rPr lang="ja-JP" sz="1500" dirty="0">
                <a:ln>
                  <a:noFill/>
                </a:ln>
                <a:solidFill>
                  <a:srgbClr val="000000"/>
                </a:solidFill>
                <a:latin typeface="Adobe Clean Han Regular" panose="020B0500000000000000" pitchFamily="34" charset="-128"/>
                <a:ea typeface="Adobe Clean Han Regular" panose="020B0500000000000000" pitchFamily="34" charset="-128"/>
              </a:rPr>
              <a:t>アーキテクチャのレビュー</a:t>
            </a:r>
            <a:r>
              <a:rPr lang="ja-JP" sz="1500" dirty="0">
                <a:solidFill>
                  <a:srgbClr val="000000"/>
                </a:solidFill>
                <a:latin typeface="Adobe Clean Han Regular" panose="020B0500000000000000" pitchFamily="34" charset="-128"/>
                <a:ea typeface="Adobe Clean Han Regular" panose="020B0500000000000000" pitchFamily="34" charset="-128"/>
              </a:rPr>
              <a:t> </a:t>
            </a:r>
          </a:p>
          <a:p>
            <a:pPr>
              <a:lnSpc>
                <a:spcPct val="110000"/>
              </a:lnSpc>
            </a:pPr>
            <a:r>
              <a:rPr lang="ja-JP" sz="1500" dirty="0">
                <a:solidFill>
                  <a:srgbClr val="000000"/>
                </a:solidFill>
                <a:latin typeface="Wingdings"/>
                <a:ea typeface="MS Mincho"/>
                <a:sym typeface="Wingdings"/>
              </a:rPr>
              <a:t>x</a:t>
            </a:r>
            <a:r>
              <a:rPr lang="ja-JP" sz="1500" dirty="0">
                <a:solidFill>
                  <a:srgbClr val="000000"/>
                </a:solidFill>
                <a:latin typeface="Calibri"/>
                <a:ea typeface="MS Mincho"/>
                <a:cs typeface="Calibri"/>
              </a:rPr>
              <a:t> </a:t>
            </a:r>
            <a:r>
              <a:rPr lang="ja-JP" sz="1500" dirty="0">
                <a:ln>
                  <a:noFill/>
                </a:ln>
                <a:solidFill>
                  <a:srgbClr val="000000"/>
                </a:solidFill>
                <a:latin typeface="Adobe Clean Han Regular" panose="020B0500000000000000" pitchFamily="34" charset="-128"/>
                <a:ea typeface="Adobe Clean Han Regular" panose="020B0500000000000000" pitchFamily="34" charset="-128"/>
              </a:rPr>
              <a:t>カスタムコードのレビューまたはトラブルシューティング</a:t>
            </a:r>
            <a:r>
              <a:rPr lang="ja-JP" sz="1500" dirty="0">
                <a:solidFill>
                  <a:srgbClr val="000000"/>
                </a:solidFill>
                <a:latin typeface="Adobe Clean Han Regular" panose="020B0500000000000000" pitchFamily="34" charset="-128"/>
                <a:ea typeface="Adobe Clean Han Regular" panose="020B0500000000000000" pitchFamily="34" charset="-128"/>
              </a:rPr>
              <a:t> </a:t>
            </a:r>
          </a:p>
          <a:p>
            <a:pPr marL="0" marR="0" indent="0" algn="l">
              <a:lnSpc>
                <a:spcPct val="110000"/>
              </a:lnSpc>
              <a:spcBef>
                <a:spcPts val="0"/>
              </a:spcBef>
              <a:spcAft>
                <a:spcPts val="0"/>
              </a:spcAft>
            </a:pPr>
            <a:r>
              <a:rPr lang="ja-JP" sz="1500" dirty="0">
                <a:solidFill>
                  <a:srgbClr val="000000"/>
                </a:solidFill>
                <a:latin typeface="Wingdings"/>
                <a:ea typeface="MS Mincho"/>
                <a:sym typeface="Wingdings"/>
              </a:rPr>
              <a:t>x</a:t>
            </a:r>
            <a:r>
              <a:rPr lang="ja-JP" sz="1500" dirty="0">
                <a:ln>
                  <a:noFill/>
                </a:ln>
                <a:solidFill>
                  <a:srgbClr val="000000"/>
                </a:solidFill>
                <a:latin typeface="Calibri"/>
                <a:ea typeface="MS Mincho"/>
                <a:cs typeface="Calibri"/>
              </a:rPr>
              <a:t> </a:t>
            </a:r>
            <a:r>
              <a:rPr lang="ja-JP" altLang="en-US" sz="1500" spc="-40" dirty="0">
                <a:ln>
                  <a:noFill/>
                </a:ln>
                <a:solidFill>
                  <a:srgbClr val="000000"/>
                </a:solidFill>
                <a:latin typeface="Adobe Clean Han Regular" panose="020B0500000000000000" pitchFamily="34" charset="-128"/>
                <a:ea typeface="Adobe Clean Han Regular" panose="020B0500000000000000" pitchFamily="34" charset="-128"/>
                <a:cs typeface="Calibri"/>
              </a:rPr>
              <a:t>機能強化</a:t>
            </a:r>
            <a:r>
              <a:rPr lang="ja-JP" sz="1500" spc="-40" dirty="0">
                <a:ln>
                  <a:noFill/>
                </a:ln>
                <a:solidFill>
                  <a:srgbClr val="000000"/>
                </a:solidFill>
                <a:latin typeface="Adobe Clean Han Regular" panose="020B0500000000000000" pitchFamily="34" charset="-128"/>
                <a:ea typeface="Adobe Clean Han Regular" panose="020B0500000000000000" pitchFamily="34" charset="-128"/>
                <a:cs typeface="Calibri"/>
              </a:rPr>
              <a:t>（</a:t>
            </a:r>
            <a:r>
              <a:rPr lang="ja-JP" altLang="en-US" sz="1500" spc="-40" dirty="0">
                <a:ln>
                  <a:noFill/>
                </a:ln>
                <a:solidFill>
                  <a:srgbClr val="000000"/>
                </a:solidFill>
                <a:latin typeface="Adobe Clean Han Regular" panose="020B0500000000000000" pitchFamily="34" charset="-128"/>
                <a:ea typeface="Adobe Clean Han Regular" panose="020B0500000000000000" pitchFamily="34" charset="-128"/>
                <a:cs typeface="Calibri"/>
              </a:rPr>
              <a:t>コミュニティにアイデアとして投稿して下さい</a:t>
            </a:r>
            <a:r>
              <a:rPr lang="ja-JP" sz="1500" spc="-40" dirty="0">
                <a:ln>
                  <a:noFill/>
                </a:ln>
                <a:solidFill>
                  <a:srgbClr val="000000"/>
                </a:solidFill>
                <a:latin typeface="Adobe Clean Han Regular" panose="020B0500000000000000" pitchFamily="34" charset="-128"/>
                <a:ea typeface="Adobe Clean Han Regular" panose="020B0500000000000000" pitchFamily="34" charset="-128"/>
                <a:cs typeface="Calibri"/>
              </a:rPr>
              <a:t>）</a:t>
            </a:r>
          </a:p>
          <a:p>
            <a:pPr>
              <a:lnSpc>
                <a:spcPct val="110000"/>
              </a:lnSpc>
            </a:pPr>
            <a:r>
              <a:rPr lang="ja-JP" sz="1500" dirty="0">
                <a:solidFill>
                  <a:srgbClr val="000000"/>
                </a:solidFill>
                <a:latin typeface="Wingdings"/>
                <a:ea typeface="MS Mincho"/>
                <a:sym typeface="Wingdings"/>
              </a:rPr>
              <a:t>x</a:t>
            </a:r>
            <a:r>
              <a:rPr lang="ja-JP" sz="1500" dirty="0">
                <a:solidFill>
                  <a:srgbClr val="000000"/>
                </a:solidFill>
                <a:latin typeface="Calibri"/>
                <a:ea typeface="MS Mincho"/>
                <a:cs typeface="Calibri"/>
              </a:rPr>
              <a:t> </a:t>
            </a:r>
            <a:r>
              <a:rPr lang="ja-JP" sz="1500" dirty="0">
                <a:ln>
                  <a:noFill/>
                </a:ln>
                <a:solidFill>
                  <a:srgbClr val="000000"/>
                </a:solidFill>
                <a:latin typeface="Adobe Clean Han Regular" panose="020B0500000000000000" pitchFamily="34" charset="-128"/>
                <a:ea typeface="Adobe Clean Han Regular" panose="020B0500000000000000" pitchFamily="34" charset="-128"/>
              </a:rPr>
              <a:t>ナレッジトランスファーおよびトレーニングサービス</a:t>
            </a:r>
            <a:r>
              <a:rPr lang="ja-JP" sz="1500" dirty="0">
                <a:solidFill>
                  <a:srgbClr val="000000"/>
                </a:solidFill>
                <a:latin typeface="Adobe Clean Han Regular" panose="020B0500000000000000" pitchFamily="34" charset="-128"/>
                <a:ea typeface="Adobe Clean Han Regular" panose="020B0500000000000000" pitchFamily="34" charset="-128"/>
              </a:rPr>
              <a:t> </a:t>
            </a:r>
          </a:p>
          <a:p>
            <a:pPr>
              <a:lnSpc>
                <a:spcPct val="110000"/>
              </a:lnSpc>
            </a:pPr>
            <a:r>
              <a:rPr lang="ja-JP" sz="1500" dirty="0">
                <a:solidFill>
                  <a:srgbClr val="000000"/>
                </a:solidFill>
                <a:latin typeface="Wingdings"/>
                <a:ea typeface="MS Mincho"/>
                <a:sym typeface="Wingdings"/>
              </a:rPr>
              <a:t>x</a:t>
            </a:r>
            <a:r>
              <a:rPr lang="ja-JP" sz="1500" dirty="0">
                <a:solidFill>
                  <a:srgbClr val="000000"/>
                </a:solidFill>
                <a:latin typeface="Calibri"/>
                <a:ea typeface="MS Mincho"/>
                <a:cs typeface="Calibri"/>
              </a:rPr>
              <a:t> </a:t>
            </a:r>
            <a:r>
              <a:rPr lang="ja-JP" sz="1500" dirty="0">
                <a:ln>
                  <a:noFill/>
                </a:ln>
                <a:solidFill>
                  <a:srgbClr val="000000"/>
                </a:solidFill>
                <a:latin typeface="Adobe Clean Han Regular" panose="020B0500000000000000" pitchFamily="34" charset="-128"/>
                <a:ea typeface="Adobe Clean Han Regular" panose="020B0500000000000000" pitchFamily="34" charset="-128"/>
              </a:rPr>
              <a:t>開発サービス</a:t>
            </a:r>
            <a:r>
              <a:rPr lang="ja-JP" sz="1500" dirty="0">
                <a:solidFill>
                  <a:srgbClr val="000000"/>
                </a:solidFill>
                <a:latin typeface="Adobe Clean Han Regular" panose="020B0500000000000000" pitchFamily="34" charset="-128"/>
                <a:ea typeface="Adobe Clean Han Regular" panose="020B0500000000000000" pitchFamily="34" charset="-128"/>
              </a:rPr>
              <a:t> </a:t>
            </a:r>
          </a:p>
          <a:p>
            <a:pPr marL="0" marR="0" indent="0" algn="l">
              <a:lnSpc>
                <a:spcPct val="110000"/>
              </a:lnSpc>
              <a:spcBef>
                <a:spcPts val="0"/>
              </a:spcBef>
              <a:spcAft>
                <a:spcPts val="0"/>
              </a:spcAft>
            </a:pPr>
            <a:r>
              <a:rPr lang="ja-JP" sz="1500" dirty="0">
                <a:solidFill>
                  <a:srgbClr val="000000"/>
                </a:solidFill>
                <a:latin typeface="Wingdings"/>
                <a:ea typeface="MS Mincho"/>
                <a:sym typeface="Wingdings"/>
              </a:rPr>
              <a:t>x</a:t>
            </a:r>
            <a:r>
              <a:rPr lang="ja-JP" sz="1500" dirty="0">
                <a:ln>
                  <a:noFill/>
                </a:ln>
                <a:solidFill>
                  <a:srgbClr val="000000"/>
                </a:solidFill>
                <a:latin typeface="Calibri"/>
                <a:ea typeface="MS Mincho"/>
                <a:cs typeface="Calibri"/>
              </a:rPr>
              <a:t> </a:t>
            </a:r>
            <a:r>
              <a:rPr lang="ja-JP" sz="1500" dirty="0">
                <a:ln>
                  <a:noFill/>
                </a:ln>
                <a:solidFill>
                  <a:srgbClr val="000000"/>
                </a:solidFill>
                <a:latin typeface="Adobe Clean Han Regular" panose="020B0500000000000000" pitchFamily="34" charset="-128"/>
                <a:ea typeface="Adobe Clean Han Regular" panose="020B0500000000000000" pitchFamily="34" charset="-128"/>
                <a:cs typeface="Calibri"/>
              </a:rPr>
              <a:t>実装</a:t>
            </a:r>
          </a:p>
          <a:p>
            <a:pPr marL="0" marR="0" indent="0" algn="l">
              <a:lnSpc>
                <a:spcPct val="110000"/>
              </a:lnSpc>
              <a:spcBef>
                <a:spcPts val="0"/>
              </a:spcBef>
              <a:spcAft>
                <a:spcPts val="0"/>
              </a:spcAft>
            </a:pPr>
            <a:r>
              <a:rPr lang="ja-JP" sz="1500" dirty="0">
                <a:solidFill>
                  <a:srgbClr val="000000"/>
                </a:solidFill>
                <a:latin typeface="Wingdings"/>
                <a:ea typeface="MS Mincho"/>
                <a:sym typeface="Wingdings"/>
              </a:rPr>
              <a:t>x</a:t>
            </a:r>
            <a:r>
              <a:rPr lang="ja-JP" sz="1500" dirty="0">
                <a:ln>
                  <a:noFill/>
                </a:ln>
                <a:solidFill>
                  <a:srgbClr val="000000"/>
                </a:solidFill>
                <a:latin typeface="Calibri"/>
                <a:ea typeface="MS Mincho"/>
                <a:cs typeface="Calibri"/>
              </a:rPr>
              <a:t> </a:t>
            </a:r>
            <a:r>
              <a:rPr lang="ja-JP" sz="1500" dirty="0">
                <a:ln>
                  <a:noFill/>
                </a:ln>
                <a:solidFill>
                  <a:srgbClr val="000000"/>
                </a:solidFill>
                <a:latin typeface="Adobe Clean Han Regular" panose="020B0500000000000000" pitchFamily="34" charset="-128"/>
                <a:ea typeface="Adobe Clean Han Regular" panose="020B0500000000000000" pitchFamily="34" charset="-128"/>
                <a:cs typeface="Calibri"/>
              </a:rPr>
              <a:t>サードパーティの製品やハードウェアの推薦</a:t>
            </a:r>
          </a:p>
          <a:p>
            <a:pPr>
              <a:lnSpc>
                <a:spcPct val="110000"/>
              </a:lnSpc>
            </a:pPr>
            <a:r>
              <a:rPr lang="ja-JP" sz="1500" dirty="0">
                <a:solidFill>
                  <a:srgbClr val="000000"/>
                </a:solidFill>
                <a:latin typeface="Wingdings"/>
                <a:ea typeface="MS Mincho"/>
                <a:sym typeface="Wingdings"/>
              </a:rPr>
              <a:t>x</a:t>
            </a:r>
            <a:r>
              <a:rPr lang="ja-JP" sz="1500" dirty="0">
                <a:solidFill>
                  <a:srgbClr val="000000"/>
                </a:solidFill>
                <a:latin typeface="Calibri"/>
                <a:ea typeface="MS Mincho"/>
                <a:cs typeface="Calibri"/>
              </a:rPr>
              <a:t> </a:t>
            </a:r>
            <a:r>
              <a:rPr lang="ja-JP" sz="1500" dirty="0">
                <a:ln>
                  <a:noFill/>
                </a:ln>
                <a:solidFill>
                  <a:srgbClr val="000000"/>
                </a:solidFill>
                <a:latin typeface="Adobe Clean Han Regular" panose="020B0500000000000000" pitchFamily="34" charset="-128"/>
                <a:ea typeface="Adobe Clean Han Regular" panose="020B0500000000000000" pitchFamily="34" charset="-128"/>
              </a:rPr>
              <a:t>アドビ以外の製品のトラブルシューティング</a:t>
            </a:r>
            <a:r>
              <a:rPr lang="ja-JP" sz="1500" dirty="0">
                <a:solidFill>
                  <a:srgbClr val="000000"/>
                </a:solidFill>
                <a:latin typeface="Adobe Clean Han Regular" panose="020B0500000000000000" pitchFamily="34" charset="-128"/>
                <a:ea typeface="Adobe Clean Han Regular" panose="020B0500000000000000" pitchFamily="34" charset="-128"/>
              </a:rPr>
              <a:t> </a:t>
            </a:r>
          </a:p>
          <a:p>
            <a:pPr marL="0" marR="0" indent="0" algn="l">
              <a:lnSpc>
                <a:spcPct val="110000"/>
              </a:lnSpc>
              <a:spcBef>
                <a:spcPts val="0"/>
              </a:spcBef>
              <a:spcAft>
                <a:spcPts val="0"/>
              </a:spcAft>
            </a:pPr>
            <a:r>
              <a:rPr lang="ja-JP" sz="1500" dirty="0">
                <a:solidFill>
                  <a:srgbClr val="000000"/>
                </a:solidFill>
                <a:latin typeface="Wingdings"/>
                <a:ea typeface="MS Mincho"/>
                <a:sym typeface="Wingdings"/>
              </a:rPr>
              <a:t>x</a:t>
            </a:r>
            <a:r>
              <a:rPr lang="ja-JP" sz="1500" dirty="0">
                <a:ln>
                  <a:noFill/>
                </a:ln>
                <a:solidFill>
                  <a:srgbClr val="000000"/>
                </a:solidFill>
                <a:latin typeface="Calibri"/>
                <a:ea typeface="MS Mincho"/>
                <a:cs typeface="Calibri"/>
              </a:rPr>
              <a:t> </a:t>
            </a:r>
            <a:r>
              <a:rPr lang="ja-JP" sz="1500" dirty="0">
                <a:ln>
                  <a:noFill/>
                </a:ln>
                <a:solidFill>
                  <a:srgbClr val="000000"/>
                </a:solidFill>
                <a:latin typeface="Adobe Clean Han Regular" panose="020B0500000000000000" pitchFamily="34" charset="-128"/>
                <a:ea typeface="Adobe Clean Han Regular" panose="020B0500000000000000" pitchFamily="34" charset="-128"/>
                <a:cs typeface="Calibri"/>
              </a:rPr>
              <a:t>サポートされていない設定で発生した問題（注意：</a:t>
            </a:r>
            <a:br>
              <a:rPr lang="sk-SK" altLang="ja-JP" sz="1500" dirty="0">
                <a:ln>
                  <a:noFill/>
                </a:ln>
                <a:solidFill>
                  <a:srgbClr val="000000"/>
                </a:solidFill>
                <a:latin typeface="Adobe Clean Han Regular" panose="020B0500000000000000" pitchFamily="34" charset="-128"/>
                <a:ea typeface="Adobe Clean Han Regular" panose="020B0500000000000000" pitchFamily="34" charset="-128"/>
                <a:cs typeface="Calibri"/>
              </a:rPr>
            </a:br>
            <a:r>
              <a:rPr lang="ja-JP" sz="1500" dirty="0">
                <a:ln>
                  <a:noFill/>
                </a:ln>
                <a:solidFill>
                  <a:srgbClr val="000000"/>
                </a:solidFill>
                <a:latin typeface="Adobe Clean Han Regular" panose="020B0500000000000000" pitchFamily="34" charset="-128"/>
                <a:ea typeface="Adobe Clean Han Regular" panose="020B0500000000000000" pitchFamily="34" charset="-128"/>
                <a:cs typeface="Calibri"/>
              </a:rPr>
              <a:t>そのようなリクエストは受け付けられません）</a:t>
            </a:r>
          </a:p>
          <a:p>
            <a:r>
              <a:rPr lang="ja-JP" sz="1500" dirty="0">
                <a:latin typeface="Wingdings"/>
                <a:ea typeface="MS Mincho"/>
                <a:cs typeface="+mn-lt"/>
                <a:sym typeface="Wingdings"/>
              </a:rPr>
              <a:t>x</a:t>
            </a:r>
            <a:r>
              <a:rPr lang="ja-JP" sz="1500" dirty="0">
                <a:latin typeface="Calibri"/>
                <a:ea typeface="MS Mincho"/>
                <a:cs typeface="Calibri"/>
              </a:rPr>
              <a:t> </a:t>
            </a:r>
            <a:r>
              <a:rPr lang="ja-JP" sz="1500" dirty="0">
                <a:latin typeface="Adobe Clean Han Regular" panose="020B0500000000000000" pitchFamily="34" charset="-128"/>
                <a:ea typeface="Adobe Clean Han Regular" panose="020B0500000000000000" pitchFamily="34" charset="-128"/>
              </a:rPr>
              <a:t>パフォーマンスチューニング</a:t>
            </a:r>
          </a:p>
          <a:p>
            <a:pPr>
              <a:lnSpc>
                <a:spcPct val="110000"/>
              </a:lnSpc>
            </a:pPr>
            <a:r>
              <a:rPr lang="ja-JP" sz="1500" dirty="0">
                <a:latin typeface="Wingdings"/>
                <a:ea typeface="MS Mincho"/>
                <a:cs typeface="+mn-lt"/>
                <a:sym typeface="Wingdings"/>
              </a:rPr>
              <a:t>x</a:t>
            </a:r>
            <a:r>
              <a:rPr lang="ja-JP" sz="1500" dirty="0">
                <a:latin typeface="Calibri"/>
                <a:ea typeface="MS Mincho"/>
                <a:cs typeface="Calibri"/>
              </a:rPr>
              <a:t> </a:t>
            </a:r>
            <a:r>
              <a:rPr lang="ja-JP" sz="1500" dirty="0">
                <a:latin typeface="Adobe Clean Han Regular" panose="020B0500000000000000" pitchFamily="34" charset="-128"/>
                <a:ea typeface="Adobe Clean Han Regular" panose="020B0500000000000000" pitchFamily="34" charset="-128"/>
              </a:rPr>
              <a:t>再現できない問題 </a:t>
            </a:r>
          </a:p>
        </p:txBody>
      </p:sp>
      <p:grpSp>
        <p:nvGrpSpPr>
          <p:cNvPr id="27" name="Group 26">
            <a:extLst>
              <a:ext uri="{FF2B5EF4-FFF2-40B4-BE49-F238E27FC236}">
                <a16:creationId xmlns:a16="http://schemas.microsoft.com/office/drawing/2014/main" id="{6880486C-289F-4C0E-8637-7E31EB8D3D1E}"/>
              </a:ext>
            </a:extLst>
          </p:cNvPr>
          <p:cNvGrpSpPr/>
          <p:nvPr/>
        </p:nvGrpSpPr>
        <p:grpSpPr>
          <a:xfrm>
            <a:off x="6059375" y="1967608"/>
            <a:ext cx="640080" cy="640080"/>
            <a:chOff x="-1372654" y="1685924"/>
            <a:chExt cx="1178993" cy="1095376"/>
          </a:xfrm>
        </p:grpSpPr>
        <p:sp>
          <p:nvSpPr>
            <p:cNvPr id="23" name="Oval 22">
              <a:extLst>
                <a:ext uri="{FF2B5EF4-FFF2-40B4-BE49-F238E27FC236}">
                  <a16:creationId xmlns:a16="http://schemas.microsoft.com/office/drawing/2014/main" id="{C9C288B6-9009-4196-861C-D976B6A26476}"/>
                </a:ext>
              </a:extLst>
            </p:cNvPr>
            <p:cNvSpPr/>
            <p:nvPr/>
          </p:nvSpPr>
          <p:spPr>
            <a:xfrm>
              <a:off x="-1372654" y="1685924"/>
              <a:ext cx="1178993" cy="109537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Close with solid fill">
              <a:extLst>
                <a:ext uri="{FF2B5EF4-FFF2-40B4-BE49-F238E27FC236}">
                  <a16:creationId xmlns:a16="http://schemas.microsoft.com/office/drawing/2014/main" id="{F3405D52-9814-4005-9DF7-ECB2F16442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0357" y="1752600"/>
              <a:ext cx="914400" cy="914400"/>
            </a:xfrm>
            <a:prstGeom prst="rect">
              <a:avLst/>
            </a:prstGeom>
          </p:spPr>
        </p:pic>
      </p:grpSp>
      <p:grpSp>
        <p:nvGrpSpPr>
          <p:cNvPr id="26" name="Group 25">
            <a:extLst>
              <a:ext uri="{FF2B5EF4-FFF2-40B4-BE49-F238E27FC236}">
                <a16:creationId xmlns:a16="http://schemas.microsoft.com/office/drawing/2014/main" id="{D396EF94-A851-41E0-BB44-8BBF01F05F46}"/>
              </a:ext>
            </a:extLst>
          </p:cNvPr>
          <p:cNvGrpSpPr/>
          <p:nvPr/>
        </p:nvGrpSpPr>
        <p:grpSpPr>
          <a:xfrm>
            <a:off x="203463" y="1967608"/>
            <a:ext cx="640080" cy="640080"/>
            <a:chOff x="-2067980" y="4003938"/>
            <a:chExt cx="1178993" cy="1095376"/>
          </a:xfrm>
        </p:grpSpPr>
        <p:sp>
          <p:nvSpPr>
            <p:cNvPr id="25" name="Oval 24">
              <a:extLst>
                <a:ext uri="{FF2B5EF4-FFF2-40B4-BE49-F238E27FC236}">
                  <a16:creationId xmlns:a16="http://schemas.microsoft.com/office/drawing/2014/main" id="{6CA4900C-7445-4BC7-9007-57EBDCDC07C7}"/>
                </a:ext>
              </a:extLst>
            </p:cNvPr>
            <p:cNvSpPr/>
            <p:nvPr/>
          </p:nvSpPr>
          <p:spPr>
            <a:xfrm>
              <a:off x="-2067980" y="4003938"/>
              <a:ext cx="1178993" cy="109537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Checkmark with solid fill">
              <a:extLst>
                <a:ext uri="{FF2B5EF4-FFF2-40B4-BE49-F238E27FC236}">
                  <a16:creationId xmlns:a16="http://schemas.microsoft.com/office/drawing/2014/main" id="{BB0172E6-EA37-4B88-BFEE-09B14A63EC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5682" y="4093233"/>
              <a:ext cx="914400" cy="914400"/>
            </a:xfrm>
            <a:prstGeom prst="rect">
              <a:avLst/>
            </a:prstGeom>
          </p:spPr>
        </p:pic>
      </p:grpSp>
      <p:sp>
        <p:nvSpPr>
          <p:cNvPr id="3" name="TextBox 2">
            <a:extLst>
              <a:ext uri="{FF2B5EF4-FFF2-40B4-BE49-F238E27FC236}">
                <a16:creationId xmlns:a16="http://schemas.microsoft.com/office/drawing/2014/main" id="{708A56C8-3EF7-40FA-9EE8-541ABB9EF701}"/>
              </a:ext>
            </a:extLst>
          </p:cNvPr>
          <p:cNvSpPr txBox="1"/>
          <p:nvPr/>
        </p:nvSpPr>
        <p:spPr>
          <a:xfrm>
            <a:off x="-1815" y="6611256"/>
            <a:ext cx="3985985" cy="20005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sz="700" i="1" dirty="0">
                <a:latin typeface="Adobe Clean Han Normal" panose="020B0400000000000000" pitchFamily="34" charset="-128"/>
                <a:ea typeface="Adobe Clean Han Normal" panose="020B0400000000000000" pitchFamily="34" charset="-128"/>
              </a:rPr>
              <a:t>*アドビ側の問題に限ります</a:t>
            </a:r>
          </a:p>
        </p:txBody>
      </p:sp>
    </p:spTree>
    <p:extLst>
      <p:ext uri="{BB962C8B-B14F-4D97-AF65-F5344CB8AC3E}">
        <p14:creationId xmlns:p14="http://schemas.microsoft.com/office/powerpoint/2010/main" val="4174059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B7971-F3D3-4555-87A2-73ED49A90476}"/>
              </a:ext>
            </a:extLst>
          </p:cNvPr>
          <p:cNvSpPr>
            <a:spLocks noGrp="1"/>
          </p:cNvSpPr>
          <p:nvPr>
            <p:ph type="title"/>
          </p:nvPr>
        </p:nvSpPr>
        <p:spPr/>
        <p:txBody>
          <a:bodyPr/>
          <a:lstStyle/>
          <a:p>
            <a:r>
              <a:rPr lang="ja-JP" dirty="0">
                <a:ea typeface="Adobe Clean Han ExtraBold" panose="020B0800000000000000" pitchFamily="34" charset="-128"/>
              </a:rPr>
              <a:t>カスタマーサポートへの問い合わせ方法</a:t>
            </a:r>
          </a:p>
        </p:txBody>
      </p:sp>
      <p:sp>
        <p:nvSpPr>
          <p:cNvPr id="9" name="TextBox 8">
            <a:extLst>
              <a:ext uri="{FF2B5EF4-FFF2-40B4-BE49-F238E27FC236}">
                <a16:creationId xmlns:a16="http://schemas.microsoft.com/office/drawing/2014/main" id="{B6668E61-3A0E-4EA9-9B2B-094805BDB7E9}"/>
              </a:ext>
            </a:extLst>
          </p:cNvPr>
          <p:cNvSpPr txBox="1"/>
          <p:nvPr/>
        </p:nvSpPr>
        <p:spPr>
          <a:xfrm>
            <a:off x="238124" y="958850"/>
            <a:ext cx="11566779" cy="2133405"/>
          </a:xfrm>
          <a:prstGeom prst="rect">
            <a:avLst/>
          </a:prstGeom>
          <a:noFill/>
        </p:spPr>
        <p:txBody>
          <a:bodyPr wrap="square" lIns="91440" tIns="45720" rIns="91440" bIns="45720" anchor="t">
            <a:spAutoFit/>
          </a:bodyPr>
          <a:lstStyle/>
          <a:p>
            <a:pPr marL="76200" marR="0" indent="0" algn="l">
              <a:lnSpc>
                <a:spcPct val="119000"/>
              </a:lnSpc>
              <a:spcBef>
                <a:spcPts val="0"/>
              </a:spcBef>
              <a:spcAft>
                <a:spcPts val="600"/>
              </a:spcAft>
            </a:pPr>
            <a:r>
              <a:rPr lang="ja-JP" sz="1300" dirty="0">
                <a:ln>
                  <a:noFill/>
                </a:ln>
                <a:solidFill>
                  <a:srgbClr val="000000"/>
                </a:solidFill>
                <a:latin typeface="Adobe Clean Han Normal" panose="020B0400000000000000" pitchFamily="34" charset="-128"/>
                <a:ea typeface="Adobe Clean Han Normal" panose="020B0400000000000000" pitchFamily="34" charset="-128"/>
              </a:rPr>
              <a:t>アドビカスタマーサポートでは、チャットやメール、電話、web を使用してサポートを行っています。P1 の問題については、迅速な対応が必要なことから、電話でのお問い合わせを推奨しています。</a:t>
            </a:r>
          </a:p>
          <a:p>
            <a:pPr marL="76200" marR="0" indent="0" algn="l">
              <a:lnSpc>
                <a:spcPct val="119000"/>
              </a:lnSpc>
              <a:spcBef>
                <a:spcPts val="0"/>
              </a:spcBef>
              <a:spcAft>
                <a:spcPts val="600"/>
              </a:spcAft>
            </a:pPr>
            <a:r>
              <a:rPr lang="ja-JP" sz="1300" dirty="0">
                <a:ln>
                  <a:noFill/>
                </a:ln>
                <a:solidFill>
                  <a:srgbClr val="000000"/>
                </a:solidFill>
                <a:latin typeface="Adobe Clean Han Normal" panose="020B0400000000000000" pitchFamily="34" charset="-128"/>
                <a:ea typeface="Adobe Clean Han Normal" panose="020B0400000000000000" pitchFamily="34" charset="-128"/>
              </a:rPr>
              <a:t>アドビがお問い合わせに効率よく対応できるように、アドビ側で問題の現象を再現するために必要なすべての手順をお知らせください。より明確かつ詳細な情報があれば、より適切な対応が可能になります。チケットを申請する際は、カスタマーサポートへの連絡方法に応じて、問題の概要や必要な情報を準備しておくことをお勧めします（例：p.</a:t>
            </a:r>
            <a:r>
              <a:rPr lang="ja-JP" sz="1300" dirty="0">
                <a:solidFill>
                  <a:srgbClr val="000000"/>
                </a:solidFill>
                <a:latin typeface="Adobe Clean Han Normal" panose="020B0400000000000000" pitchFamily="34" charset="-128"/>
                <a:ea typeface="Adobe Clean Han Normal" panose="020B0400000000000000" pitchFamily="34" charset="-128"/>
              </a:rPr>
              <a:t>22</a:t>
            </a:r>
            <a:r>
              <a:rPr lang="ja-JP" sz="1300" dirty="0">
                <a:ln>
                  <a:noFill/>
                </a:ln>
                <a:solidFill>
                  <a:srgbClr val="000000"/>
                </a:solidFill>
                <a:latin typeface="Adobe Clean Han Normal" panose="020B0400000000000000" pitchFamily="34" charset="-128"/>
                <a:ea typeface="Adobe Clean Han Normal" panose="020B0400000000000000" pitchFamily="34" charset="-128"/>
              </a:rPr>
              <a:t> を参照）。</a:t>
            </a:r>
          </a:p>
          <a:p>
            <a:pPr marL="76200" marR="0" indent="0" algn="l">
              <a:lnSpc>
                <a:spcPct val="119000"/>
              </a:lnSpc>
              <a:spcBef>
                <a:spcPts val="0"/>
              </a:spcBef>
              <a:spcAft>
                <a:spcPts val="0"/>
              </a:spcAft>
            </a:pPr>
            <a:r>
              <a:rPr lang="ja-JP" sz="1300" dirty="0">
                <a:ln>
                  <a:noFill/>
                </a:ln>
                <a:solidFill>
                  <a:srgbClr val="000000"/>
                </a:solidFill>
                <a:latin typeface="Adobe Clean Han Normal" panose="020B0400000000000000" pitchFamily="34" charset="-128"/>
                <a:ea typeface="Adobe Clean Han Normal" panose="020B0400000000000000" pitchFamily="34" charset="-128"/>
              </a:rPr>
              <a:t>このガイドに記載されているポータルやエイリアスを活用すると、多種多様な情報やサポートリソースにアクセスできます。オープン中のチケットの表示や、新しいチケットの申請、カスタマーサポートへの問い合わせも可能です。</a:t>
            </a:r>
          </a:p>
          <a:p>
            <a:pPr marL="0" marR="0" indent="0" algn="l">
              <a:lnSpc>
                <a:spcPct val="119000"/>
              </a:lnSpc>
              <a:spcBef>
                <a:spcPts val="0"/>
              </a:spcBef>
              <a:spcAft>
                <a:spcPts val="600"/>
              </a:spcAft>
            </a:pPr>
            <a:endParaRPr lang="en-US" sz="1300" kern="1400" dirty="0">
              <a:ln>
                <a:noFill/>
              </a:ln>
              <a:solidFill>
                <a:srgbClr val="000000"/>
              </a:solidFill>
              <a:effectLst/>
              <a:latin typeface="Adobe Clean Han Normal" panose="020B0400000000000000" pitchFamily="34" charset="-128"/>
              <a:ea typeface="Adobe Clean Han Normal" panose="020B0400000000000000" pitchFamily="34" charset="-128"/>
            </a:endParaRPr>
          </a:p>
        </p:txBody>
      </p:sp>
      <p:graphicFrame>
        <p:nvGraphicFramePr>
          <p:cNvPr id="10" name="Table 9">
            <a:extLst>
              <a:ext uri="{FF2B5EF4-FFF2-40B4-BE49-F238E27FC236}">
                <a16:creationId xmlns:a16="http://schemas.microsoft.com/office/drawing/2014/main" id="{570620E0-93FB-44B9-A423-C7A35082F3BF}"/>
              </a:ext>
            </a:extLst>
          </p:cNvPr>
          <p:cNvGraphicFramePr>
            <a:graphicFrameLocks noGrp="1"/>
          </p:cNvGraphicFramePr>
          <p:nvPr>
            <p:extLst>
              <p:ext uri="{D42A27DB-BD31-4B8C-83A1-F6EECF244321}">
                <p14:modId xmlns:p14="http://schemas.microsoft.com/office/powerpoint/2010/main" val="2097516438"/>
              </p:ext>
            </p:extLst>
          </p:nvPr>
        </p:nvGraphicFramePr>
        <p:xfrm>
          <a:off x="2552700" y="3448050"/>
          <a:ext cx="7172325" cy="2466213"/>
        </p:xfrm>
        <a:graphic>
          <a:graphicData uri="http://schemas.openxmlformats.org/drawingml/2006/table">
            <a:tbl>
              <a:tblPr/>
              <a:tblGrid>
                <a:gridCol w="2390528">
                  <a:extLst>
                    <a:ext uri="{9D8B030D-6E8A-4147-A177-3AD203B41FA5}">
                      <a16:colId xmlns:a16="http://schemas.microsoft.com/office/drawing/2014/main" val="3750909881"/>
                    </a:ext>
                  </a:extLst>
                </a:gridCol>
                <a:gridCol w="2391269">
                  <a:extLst>
                    <a:ext uri="{9D8B030D-6E8A-4147-A177-3AD203B41FA5}">
                      <a16:colId xmlns:a16="http://schemas.microsoft.com/office/drawing/2014/main" val="4069678499"/>
                    </a:ext>
                  </a:extLst>
                </a:gridCol>
                <a:gridCol w="2390528">
                  <a:extLst>
                    <a:ext uri="{9D8B030D-6E8A-4147-A177-3AD203B41FA5}">
                      <a16:colId xmlns:a16="http://schemas.microsoft.com/office/drawing/2014/main" val="2016335339"/>
                    </a:ext>
                  </a:extLst>
                </a:gridCol>
              </a:tblGrid>
              <a:tr h="400050">
                <a:tc>
                  <a:txBody>
                    <a:bodyPr/>
                    <a:lstStyle/>
                    <a:p>
                      <a:pPr marL="0" marR="0" indent="0" algn="ctr" rtl="0">
                        <a:lnSpc>
                          <a:spcPct val="82000"/>
                        </a:lnSpc>
                        <a:spcBef>
                          <a:spcPts val="600"/>
                        </a:spcBef>
                        <a:spcAft>
                          <a:spcPts val="600"/>
                        </a:spcAft>
                      </a:pPr>
                      <a:r>
                        <a:rPr lang="ja-JP" sz="1450" b="1" dirty="0">
                          <a:ln>
                            <a:noFill/>
                          </a:ln>
                          <a:solidFill>
                            <a:srgbClr val="000000"/>
                          </a:solidFill>
                          <a:latin typeface="Adobe Clean Han Regular" panose="020B0500000000000000" pitchFamily="34" charset="-128"/>
                          <a:ea typeface="Adobe Clean Han Regular" panose="020B0500000000000000" pitchFamily="34" charset="-128"/>
                        </a:rPr>
                        <a:t>サポートポータル</a:t>
                      </a:r>
                    </a:p>
                  </a:txBody>
                  <a:tcPr marL="0" marR="0" marT="0" marB="0" anchor="ctr">
                    <a:lnL>
                      <a:noFill/>
                    </a:lnL>
                    <a:lnR>
                      <a:noFill/>
                    </a:lnR>
                    <a:lnT>
                      <a:noFill/>
                    </a:lnT>
                    <a:lnB w="12700" cap="flat" cmpd="sng" algn="ctr">
                      <a:solidFill>
                        <a:srgbClr val="F4F4F4"/>
                      </a:solidFill>
                      <a:prstDash val="solid"/>
                      <a:round/>
                      <a:headEnd type="none" w="med" len="med"/>
                      <a:tailEnd type="none" w="med" len="med"/>
                    </a:lnB>
                    <a:solidFill>
                      <a:srgbClr val="F4F4F4"/>
                    </a:solidFill>
                  </a:tcPr>
                </a:tc>
                <a:tc>
                  <a:txBody>
                    <a:bodyPr/>
                    <a:lstStyle/>
                    <a:p>
                      <a:pPr marL="0" marR="0" indent="90488" algn="l" rtl="0">
                        <a:lnSpc>
                          <a:spcPct val="82000"/>
                        </a:lnSpc>
                        <a:spcBef>
                          <a:spcPts val="600"/>
                        </a:spcBef>
                        <a:spcAft>
                          <a:spcPts val="600"/>
                        </a:spcAft>
                      </a:pPr>
                      <a:r>
                        <a:rPr lang="ja-JP" sz="1450" b="1" dirty="0">
                          <a:ln>
                            <a:noFill/>
                          </a:ln>
                          <a:solidFill>
                            <a:srgbClr val="000000"/>
                          </a:solidFill>
                          <a:latin typeface="Adobe Clean Han Regular" panose="020B0500000000000000" pitchFamily="34" charset="-128"/>
                          <a:ea typeface="Adobe Clean Han Regular" panose="020B0500000000000000" pitchFamily="34" charset="-128"/>
                        </a:rPr>
                        <a:t>          電話サポート</a:t>
                      </a:r>
                    </a:p>
                  </a:txBody>
                  <a:tcPr marL="0" marR="0" marT="0" marB="0" anchor="ctr">
                    <a:lnL>
                      <a:noFill/>
                    </a:lnL>
                    <a:lnR>
                      <a:noFill/>
                    </a:lnR>
                    <a:lnT w="12700" cap="flat" cmpd="sng" algn="ctr">
                      <a:solidFill>
                        <a:srgbClr val="F4F4F4"/>
                      </a:solidFill>
                      <a:prstDash val="solid"/>
                      <a:round/>
                      <a:headEnd type="none" w="med" len="med"/>
                      <a:tailEnd type="none" w="med" len="med"/>
                    </a:lnT>
                    <a:lnB>
                      <a:noFill/>
                    </a:lnB>
                    <a:solidFill>
                      <a:srgbClr val="F2F2F2"/>
                    </a:solidFill>
                  </a:tcPr>
                </a:tc>
                <a:tc>
                  <a:txBody>
                    <a:bodyPr/>
                    <a:lstStyle/>
                    <a:p>
                      <a:pPr marL="78740" marR="488315" indent="-5080" algn="ctr" rtl="0">
                        <a:lnSpc>
                          <a:spcPct val="82000"/>
                        </a:lnSpc>
                        <a:spcBef>
                          <a:spcPts val="600"/>
                        </a:spcBef>
                        <a:spcAft>
                          <a:spcPts val="600"/>
                        </a:spcAft>
                      </a:pPr>
                      <a:r>
                        <a:rPr lang="ja-JP" sz="1450" b="1" dirty="0">
                          <a:ln>
                            <a:noFill/>
                          </a:ln>
                          <a:solidFill>
                            <a:srgbClr val="000000"/>
                          </a:solidFill>
                          <a:latin typeface="Adobe Clean Han Regular" panose="020B0500000000000000" pitchFamily="34" charset="-128"/>
                          <a:ea typeface="Adobe Clean Han Regular" panose="020B0500000000000000" pitchFamily="34" charset="-128"/>
                        </a:rPr>
                        <a:t>     アドビステータス</a:t>
                      </a:r>
                    </a:p>
                  </a:txBody>
                  <a:tcPr marL="0" marR="0" marT="0" marB="0" anchor="ctr">
                    <a:lnL>
                      <a:noFill/>
                    </a:lnL>
                    <a:lnR>
                      <a:noFill/>
                    </a:lnR>
                    <a:lnT w="12700" cap="flat" cmpd="sng" algn="ctr">
                      <a:solidFill>
                        <a:srgbClr val="F4F4F4"/>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729569816"/>
                  </a:ext>
                </a:extLst>
              </a:tr>
              <a:tr h="1460500">
                <a:tc>
                  <a:txBody>
                    <a:bodyPr/>
                    <a:lstStyle/>
                    <a:p>
                      <a:pPr marR="0" indent="0" algn="ctr" rtl="0">
                        <a:lnSpc>
                          <a:spcPct val="119000"/>
                        </a:lnSpc>
                        <a:spcBef>
                          <a:spcPts val="0"/>
                        </a:spcBef>
                        <a:spcAft>
                          <a:spcPts val="1400"/>
                        </a:spcAft>
                      </a:pPr>
                      <a:r>
                        <a:rPr lang="ja-JP" sz="1200" dirty="0">
                          <a:ln>
                            <a:noFill/>
                          </a:ln>
                          <a:solidFill>
                            <a:srgbClr val="000000"/>
                          </a:solidFill>
                          <a:latin typeface="Adobe Clean Han Regular" panose="020B0500000000000000" pitchFamily="34" charset="-128"/>
                          <a:ea typeface="Adobe Clean Han Regular" panose="020B0500000000000000" pitchFamily="34" charset="-128"/>
                        </a:rPr>
                        <a:t> </a:t>
                      </a:r>
                      <a:r>
                        <a:rPr lang="ja-JP" sz="1200" u="sng" dirty="0">
                          <a:ln>
                            <a:noFill/>
                          </a:ln>
                          <a:solidFill>
                            <a:srgbClr val="085296"/>
                          </a:solidFill>
                          <a:latin typeface="Adobe Clean Han Regular" panose="020B0500000000000000" pitchFamily="34" charset="-128"/>
                          <a:ea typeface="Adobe Clean Han Regular" panose="020B0500000000000000" pitchFamily="34" charset="-128"/>
                          <a:hlinkClick r:id="rId2" action="ppaction://hlinkfile"/>
                        </a:rPr>
                        <a:t>Adobe Experience League </a:t>
                      </a:r>
                      <a:br>
                        <a:rPr lang="sk-SK" altLang="ja-JP" sz="1200" u="sng" dirty="0">
                          <a:ln>
                            <a:noFill/>
                          </a:ln>
                          <a:solidFill>
                            <a:srgbClr val="085296"/>
                          </a:solidFill>
                          <a:latin typeface="Adobe Clean Han Regular" panose="020B0500000000000000" pitchFamily="34" charset="-128"/>
                          <a:ea typeface="Adobe Clean Han Regular" panose="020B0500000000000000" pitchFamily="34" charset="-128"/>
                          <a:hlinkClick r:id="rId2" action="ppaction://hlinkfile"/>
                        </a:rPr>
                      </a:br>
                      <a:r>
                        <a:rPr lang="ja-JP" sz="1200" u="sng" dirty="0">
                          <a:ln>
                            <a:noFill/>
                          </a:ln>
                          <a:solidFill>
                            <a:srgbClr val="085296"/>
                          </a:solidFill>
                          <a:latin typeface="Adobe Clean Han Regular" panose="020B0500000000000000" pitchFamily="34" charset="-128"/>
                          <a:ea typeface="Adobe Clean Han Regular" panose="020B0500000000000000" pitchFamily="34" charset="-128"/>
                          <a:hlinkClick r:id="rId2" action="ppaction://hlinkfile"/>
                        </a:rPr>
                        <a:t>サポート</a:t>
                      </a:r>
                      <a:r>
                        <a:rPr lang="ja-JP" sz="1200" dirty="0">
                          <a:ln>
                            <a:noFill/>
                          </a:ln>
                          <a:solidFill>
                            <a:srgbClr val="000000"/>
                          </a:solidFill>
                          <a:latin typeface="Adobe Clean Han Regular" panose="020B0500000000000000" pitchFamily="34" charset="-128"/>
                          <a:ea typeface="Adobe Clean Han Regular" panose="020B0500000000000000" pitchFamily="34" charset="-128"/>
                        </a:rPr>
                        <a:t> </a:t>
                      </a:r>
                    </a:p>
                    <a:p>
                      <a:pPr marR="0" indent="0" algn="ctr" rtl="0">
                        <a:lnSpc>
                          <a:spcPct val="119000"/>
                        </a:lnSpc>
                        <a:spcBef>
                          <a:spcPts val="0"/>
                        </a:spcBef>
                        <a:spcAft>
                          <a:spcPts val="1400"/>
                        </a:spcAft>
                      </a:pPr>
                      <a:r>
                        <a:rPr lang="ja-JP" sz="1200" u="sng" dirty="0">
                          <a:ln>
                            <a:noFill/>
                          </a:ln>
                          <a:solidFill>
                            <a:srgbClr val="085296"/>
                          </a:solidFill>
                          <a:latin typeface="Adobe Clean Han Regular" panose="020B0500000000000000" pitchFamily="34" charset="-128"/>
                          <a:ea typeface="Adobe Clean Han Regular" panose="020B0500000000000000" pitchFamily="34" charset="-128"/>
                          <a:hlinkClick r:id="rId3"/>
                        </a:rPr>
                        <a:t>Adobe Experience Manager </a:t>
                      </a:r>
                      <a:br>
                        <a:rPr lang="sk-SK" altLang="ja-JP" sz="1200" u="sng" dirty="0">
                          <a:ln>
                            <a:noFill/>
                          </a:ln>
                          <a:solidFill>
                            <a:srgbClr val="085296"/>
                          </a:solidFill>
                          <a:latin typeface="Adobe Clean Han Regular" panose="020B0500000000000000" pitchFamily="34" charset="-128"/>
                          <a:ea typeface="Adobe Clean Han Regular" panose="020B0500000000000000" pitchFamily="34" charset="-128"/>
                          <a:hlinkClick r:id="rId3"/>
                        </a:rPr>
                      </a:br>
                      <a:r>
                        <a:rPr lang="ja-JP" sz="1200" u="sng" dirty="0">
                          <a:ln>
                            <a:noFill/>
                          </a:ln>
                          <a:solidFill>
                            <a:srgbClr val="085296"/>
                          </a:solidFill>
                          <a:latin typeface="Adobe Clean Han Regular" panose="020B0500000000000000" pitchFamily="34" charset="-128"/>
                          <a:ea typeface="Adobe Clean Han Regular" panose="020B0500000000000000" pitchFamily="34" charset="-128"/>
                          <a:hlinkClick r:id="rId3"/>
                        </a:rPr>
                        <a:t>サポート</a:t>
                      </a:r>
                    </a:p>
                    <a:p>
                      <a:pPr marR="0" indent="0" algn="ctr" rtl="0">
                        <a:lnSpc>
                          <a:spcPct val="119000"/>
                        </a:lnSpc>
                        <a:spcBef>
                          <a:spcPts val="0"/>
                        </a:spcBef>
                        <a:spcAft>
                          <a:spcPts val="1400"/>
                        </a:spcAft>
                      </a:pPr>
                      <a:r>
                        <a:rPr lang="ja-JP" sz="1200" u="sng" dirty="0">
                          <a:ln>
                            <a:noFill/>
                          </a:ln>
                          <a:solidFill>
                            <a:srgbClr val="085296"/>
                          </a:solidFill>
                          <a:latin typeface="Adobe Clean Han Regular" panose="020B0500000000000000" pitchFamily="34" charset="-128"/>
                          <a:ea typeface="Adobe Clean Han Regular" panose="020B0500000000000000" pitchFamily="34" charset="-128"/>
                          <a:hlinkClick r:id="rId4"/>
                        </a:rPr>
                        <a:t>Adobe Campaign </a:t>
                      </a:r>
                      <a:br>
                        <a:rPr lang="sk-SK" altLang="ja-JP" sz="1200" u="sng" dirty="0">
                          <a:ln>
                            <a:noFill/>
                          </a:ln>
                          <a:solidFill>
                            <a:srgbClr val="085296"/>
                          </a:solidFill>
                          <a:latin typeface="Adobe Clean Han Regular" panose="020B0500000000000000" pitchFamily="34" charset="-128"/>
                          <a:ea typeface="Adobe Clean Han Regular" panose="020B0500000000000000" pitchFamily="34" charset="-128"/>
                          <a:hlinkClick r:id="rId4"/>
                        </a:rPr>
                      </a:br>
                      <a:r>
                        <a:rPr lang="ja-JP" sz="1200" u="sng" dirty="0">
                          <a:ln>
                            <a:noFill/>
                          </a:ln>
                          <a:solidFill>
                            <a:srgbClr val="085296"/>
                          </a:solidFill>
                          <a:latin typeface="Adobe Clean Han Regular" panose="020B0500000000000000" pitchFamily="34" charset="-128"/>
                          <a:ea typeface="Adobe Clean Han Regular" panose="020B0500000000000000" pitchFamily="34" charset="-128"/>
                          <a:hlinkClick r:id="rId4"/>
                        </a:rPr>
                        <a:t>サポート</a:t>
                      </a:r>
                      <a:r>
                        <a:rPr lang="ja-JP" sz="1200" i="1" dirty="0">
                          <a:ln>
                            <a:noFill/>
                          </a:ln>
                          <a:solidFill>
                            <a:srgbClr val="000000"/>
                          </a:solidFill>
                          <a:latin typeface="Adobe Clean Han Regular" panose="020B0500000000000000" pitchFamily="34" charset="-128"/>
                          <a:ea typeface="Adobe Clean Han Regular" panose="020B0500000000000000" pitchFamily="34" charset="-128"/>
                        </a:rPr>
                        <a:t> </a:t>
                      </a:r>
                    </a:p>
                  </a:txBody>
                  <a:tcPr marL="0" marR="0" marT="0" marB="0" anchor="ctr">
                    <a:lnL w="12700"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F6F6F6"/>
                      </a:solidFill>
                      <a:prstDash val="solid"/>
                      <a:round/>
                      <a:headEnd type="none" w="med" len="med"/>
                      <a:tailEnd type="none" w="med" len="med"/>
                    </a:lnB>
                  </a:tcPr>
                </a:tc>
                <a:tc>
                  <a:txBody>
                    <a:bodyPr/>
                    <a:lstStyle/>
                    <a:p>
                      <a:pPr marL="102870" marR="109842" indent="-36830" algn="ctr" rtl="0">
                        <a:lnSpc>
                          <a:spcPct val="104000"/>
                        </a:lnSpc>
                        <a:spcBef>
                          <a:spcPts val="180"/>
                        </a:spcBef>
                        <a:spcAft>
                          <a:spcPts val="600"/>
                        </a:spcAft>
                      </a:pPr>
                      <a:r>
                        <a:rPr lang="ja-JP" sz="1200" dirty="0">
                          <a:ln>
                            <a:noFill/>
                          </a:ln>
                          <a:solidFill>
                            <a:srgbClr val="000000"/>
                          </a:solidFill>
                          <a:latin typeface="Adobe Clean Han Regular" panose="020B0500000000000000" pitchFamily="34" charset="-128"/>
                          <a:ea typeface="Adobe Clean Han Regular" panose="020B0500000000000000" pitchFamily="34" charset="-128"/>
                        </a:rPr>
                        <a:t> </a:t>
                      </a:r>
                    </a:p>
                    <a:p>
                      <a:pPr marL="102870" marR="109842" indent="-36830" algn="ctr" rtl="0">
                        <a:lnSpc>
                          <a:spcPct val="104000"/>
                        </a:lnSpc>
                        <a:spcBef>
                          <a:spcPts val="180"/>
                        </a:spcBef>
                        <a:spcAft>
                          <a:spcPts val="600"/>
                        </a:spcAft>
                      </a:pPr>
                      <a:r>
                        <a:rPr lang="ja-JP" sz="1200" dirty="0">
                          <a:ln>
                            <a:noFill/>
                          </a:ln>
                          <a:solidFill>
                            <a:srgbClr val="000000"/>
                          </a:solidFill>
                          <a:latin typeface="Adobe Clean Han Regular" panose="020B0500000000000000" pitchFamily="34" charset="-128"/>
                          <a:ea typeface="Adobe Clean Han Regular" panose="020B0500000000000000" pitchFamily="34" charset="-128"/>
                        </a:rPr>
                        <a:t>電話番号</a:t>
                      </a:r>
                    </a:p>
                    <a:p>
                      <a:pPr marL="102870" marR="109842" indent="-36830" algn="ctr" rtl="0">
                        <a:lnSpc>
                          <a:spcPct val="104000"/>
                        </a:lnSpc>
                        <a:spcBef>
                          <a:spcPts val="180"/>
                        </a:spcBef>
                        <a:spcAft>
                          <a:spcPts val="600"/>
                        </a:spcAft>
                      </a:pPr>
                      <a:r>
                        <a:rPr lang="ja-JP" sz="1200" dirty="0">
                          <a:ln>
                            <a:noFill/>
                          </a:ln>
                          <a:solidFill>
                            <a:srgbClr val="000000"/>
                          </a:solidFill>
                          <a:latin typeface="Adobe Clean Han Regular" panose="020B0500000000000000" pitchFamily="34" charset="-128"/>
                          <a:ea typeface="Adobe Clean Han Regular" panose="020B0500000000000000" pitchFamily="34" charset="-128"/>
                        </a:rPr>
                        <a:t>1 800 497 0335</a:t>
                      </a:r>
                      <a:br>
                        <a:rPr lang="sk-SK" altLang="ja-JP" sz="1200" dirty="0">
                          <a:ln>
                            <a:noFill/>
                          </a:ln>
                          <a:solidFill>
                            <a:srgbClr val="000000"/>
                          </a:solidFill>
                          <a:latin typeface="Adobe Clean Han Regular" panose="020B0500000000000000" pitchFamily="34" charset="-128"/>
                          <a:ea typeface="Adobe Clean Han Regular" panose="020B0500000000000000" pitchFamily="34" charset="-128"/>
                        </a:rPr>
                      </a:br>
                      <a:r>
                        <a:rPr lang="ja-JP" sz="1200" dirty="0">
                          <a:ln>
                            <a:noFill/>
                          </a:ln>
                          <a:solidFill>
                            <a:srgbClr val="000000"/>
                          </a:solidFill>
                          <a:latin typeface="Adobe Clean Han Regular" panose="020B0500000000000000" pitchFamily="34" charset="-128"/>
                          <a:ea typeface="Adobe Clean Han Regular" panose="020B0500000000000000" pitchFamily="34" charset="-128"/>
                        </a:rPr>
                        <a:t>（米国およびカナダ）</a:t>
                      </a:r>
                    </a:p>
                    <a:p>
                      <a:pPr marR="0" indent="0" algn="ctr" rtl="0">
                        <a:lnSpc>
                          <a:spcPct val="119000"/>
                        </a:lnSpc>
                        <a:spcBef>
                          <a:spcPts val="0"/>
                        </a:spcBef>
                        <a:spcAft>
                          <a:spcPts val="1400"/>
                        </a:spcAft>
                      </a:pPr>
                      <a:r>
                        <a:rPr lang="ja-JP" sz="1200" u="sng" dirty="0">
                          <a:ln>
                            <a:noFill/>
                          </a:ln>
                          <a:solidFill>
                            <a:srgbClr val="085296"/>
                          </a:solidFill>
                          <a:latin typeface="Adobe Clean Han Regular" panose="020B0500000000000000" pitchFamily="34" charset="-128"/>
                          <a:ea typeface="Adobe Clean Han Regular" panose="020B0500000000000000" pitchFamily="34" charset="-128"/>
                          <a:hlinkClick r:id="rId5"/>
                        </a:rPr>
                        <a:t>地域別電話番号</a:t>
                      </a:r>
                    </a:p>
                    <a:p>
                      <a:pPr marR="109842" indent="0" algn="ctr" rtl="0">
                        <a:lnSpc>
                          <a:spcPct val="104000"/>
                        </a:lnSpc>
                        <a:spcBef>
                          <a:spcPts val="180"/>
                        </a:spcBef>
                        <a:spcAft>
                          <a:spcPts val="600"/>
                        </a:spcAft>
                      </a:pPr>
                      <a:r>
                        <a:rPr lang="ja-JP" sz="1200" dirty="0">
                          <a:ln>
                            <a:noFill/>
                          </a:ln>
                          <a:solidFill>
                            <a:srgbClr val="2C2C2C"/>
                          </a:solidFill>
                          <a:latin typeface="Adobe Clean Han Regular" panose="020B0500000000000000" pitchFamily="34" charset="-128"/>
                          <a:ea typeface="Adobe Clean Han Regular" panose="020B0500000000000000" pitchFamily="34" charset="-128"/>
                        </a:rPr>
                        <a:t> </a:t>
                      </a:r>
                    </a:p>
                    <a:p>
                      <a:pPr marL="102870" marR="109842" indent="-36830" algn="ctr" rtl="0">
                        <a:lnSpc>
                          <a:spcPct val="104000"/>
                        </a:lnSpc>
                        <a:spcBef>
                          <a:spcPts val="180"/>
                        </a:spcBef>
                        <a:spcAft>
                          <a:spcPts val="600"/>
                        </a:spcAft>
                      </a:pPr>
                      <a:r>
                        <a:rPr lang="ja-JP" sz="1200" dirty="0">
                          <a:ln>
                            <a:noFill/>
                          </a:ln>
                          <a:solidFill>
                            <a:srgbClr val="2C2C2C"/>
                          </a:solidFill>
                          <a:latin typeface="Adobe Clean Han Regular" panose="020B0500000000000000" pitchFamily="34" charset="-128"/>
                          <a:ea typeface="Adobe Clean Han Regular" panose="020B0500000000000000" pitchFamily="34" charset="-128"/>
                        </a:rPr>
                        <a:t> </a:t>
                      </a:r>
                    </a:p>
                  </a:txBody>
                  <a:tcPr marL="0" marR="0" marT="0" marB="0">
                    <a:lnL w="28575"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a:noFill/>
                    </a:lnT>
                    <a:lnB w="12700" cap="flat" cmpd="sng" algn="ctr">
                      <a:solidFill>
                        <a:srgbClr val="F6F6F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ja-JP" sz="1200" dirty="0">
                          <a:ln>
                            <a:noFill/>
                          </a:ln>
                          <a:solidFill>
                            <a:srgbClr val="000000"/>
                          </a:solidFill>
                          <a:latin typeface="Adobe Clean Han Regular" panose="020B0500000000000000" pitchFamily="34" charset="-128"/>
                          <a:ea typeface="Adobe Clean Han Regular" panose="020B0500000000000000" pitchFamily="34" charset="-128"/>
                        </a:rPr>
                        <a:t> </a:t>
                      </a:r>
                    </a:p>
                    <a:p>
                      <a:pPr marR="0" indent="0" algn="ctr" rtl="0">
                        <a:lnSpc>
                          <a:spcPct val="119000"/>
                        </a:lnSpc>
                        <a:spcBef>
                          <a:spcPts val="0"/>
                        </a:spcBef>
                        <a:spcAft>
                          <a:spcPts val="600"/>
                        </a:spcAft>
                      </a:pPr>
                      <a:r>
                        <a:rPr lang="ja-JP" sz="1200" dirty="0">
                          <a:ln>
                            <a:noFill/>
                          </a:ln>
                          <a:solidFill>
                            <a:srgbClr val="000000"/>
                          </a:solidFill>
                          <a:latin typeface="Adobe Clean Han Regular" panose="020B0500000000000000" pitchFamily="34" charset="-128"/>
                          <a:ea typeface="Adobe Clean Han Regular" panose="020B0500000000000000" pitchFamily="34" charset="-128"/>
                        </a:rPr>
                        <a:t> </a:t>
                      </a:r>
                    </a:p>
                    <a:p>
                      <a:pPr marR="0" indent="0" algn="ctr" rtl="0">
                        <a:lnSpc>
                          <a:spcPct val="119000"/>
                        </a:lnSpc>
                        <a:spcBef>
                          <a:spcPts val="0"/>
                        </a:spcBef>
                        <a:spcAft>
                          <a:spcPts val="600"/>
                        </a:spcAft>
                      </a:pPr>
                      <a:r>
                        <a:rPr lang="ja-JP" sz="1200" dirty="0">
                          <a:ln>
                            <a:noFill/>
                          </a:ln>
                          <a:solidFill>
                            <a:srgbClr val="000000"/>
                          </a:solidFill>
                          <a:latin typeface="Adobe Clean Han Regular" panose="020B0500000000000000" pitchFamily="34" charset="-128"/>
                          <a:ea typeface="Adobe Clean Han Regular" panose="020B0500000000000000" pitchFamily="34" charset="-128"/>
                        </a:rPr>
                        <a:t>アドビシステムステータスの確認</a:t>
                      </a:r>
                    </a:p>
                    <a:p>
                      <a:pPr marR="0" indent="0" algn="ctr" rtl="0">
                        <a:lnSpc>
                          <a:spcPct val="119000"/>
                        </a:lnSpc>
                        <a:spcBef>
                          <a:spcPts val="0"/>
                        </a:spcBef>
                        <a:spcAft>
                          <a:spcPts val="1400"/>
                        </a:spcAft>
                      </a:pPr>
                      <a:r>
                        <a:rPr lang="ja-JP" sz="1200" u="sng" dirty="0">
                          <a:ln>
                            <a:noFill/>
                          </a:ln>
                          <a:solidFill>
                            <a:srgbClr val="085296"/>
                          </a:solidFill>
                          <a:latin typeface="Adobe Clean Han Regular" panose="020B0500000000000000" pitchFamily="34" charset="-128"/>
                          <a:ea typeface="Adobe Clean Han Regular" panose="020B0500000000000000" pitchFamily="34" charset="-128"/>
                          <a:hlinkClick r:id="rId6"/>
                        </a:rPr>
                        <a:t>システムステータス全般</a:t>
                      </a:r>
                    </a:p>
                    <a:p>
                      <a:pPr marR="0" indent="0" algn="ctr" rtl="0">
                        <a:lnSpc>
                          <a:spcPct val="119000"/>
                        </a:lnSpc>
                        <a:spcBef>
                          <a:spcPts val="0"/>
                        </a:spcBef>
                        <a:spcAft>
                          <a:spcPts val="600"/>
                        </a:spcAft>
                      </a:pPr>
                      <a:r>
                        <a:rPr lang="ja-JP" sz="1200" dirty="0">
                          <a:ln>
                            <a:noFill/>
                          </a:ln>
                          <a:solidFill>
                            <a:srgbClr val="000000"/>
                          </a:solidFill>
                          <a:latin typeface="Adobe Clean Han Regular" panose="020B0500000000000000" pitchFamily="34" charset="-128"/>
                          <a:ea typeface="Adobe Clean Han Regular" panose="020B0500000000000000" pitchFamily="34" charset="-128"/>
                        </a:rPr>
                        <a:t> </a:t>
                      </a:r>
                    </a:p>
                    <a:p>
                      <a:pPr marR="0" indent="0" algn="ctr" rtl="0">
                        <a:lnSpc>
                          <a:spcPct val="119000"/>
                        </a:lnSpc>
                        <a:spcBef>
                          <a:spcPts val="0"/>
                        </a:spcBef>
                        <a:spcAft>
                          <a:spcPts val="600"/>
                        </a:spcAft>
                      </a:pPr>
                      <a:r>
                        <a:rPr lang="ja-JP" sz="1200" dirty="0">
                          <a:ln>
                            <a:noFill/>
                          </a:ln>
                          <a:solidFill>
                            <a:srgbClr val="000000"/>
                          </a:solidFill>
                          <a:latin typeface="Adobe Clean Han Regular" panose="020B0500000000000000" pitchFamily="34" charset="-128"/>
                          <a:ea typeface="Adobe Clean Han Regular" panose="020B0500000000000000" pitchFamily="34" charset="-128"/>
                        </a:rPr>
                        <a:t> </a:t>
                      </a:r>
                    </a:p>
                    <a:p>
                      <a:pPr marR="0" indent="0" algn="ctr" rtl="0">
                        <a:lnSpc>
                          <a:spcPct val="119000"/>
                        </a:lnSpc>
                        <a:spcBef>
                          <a:spcPts val="0"/>
                        </a:spcBef>
                        <a:spcAft>
                          <a:spcPts val="0"/>
                        </a:spcAft>
                      </a:pPr>
                      <a:r>
                        <a:rPr lang="ja-JP" sz="1200" i="1" dirty="0">
                          <a:ln>
                            <a:noFill/>
                          </a:ln>
                          <a:solidFill>
                            <a:srgbClr val="000000"/>
                          </a:solidFill>
                          <a:latin typeface="Adobe Clean Han Regular" panose="020B0500000000000000" pitchFamily="34" charset="-128"/>
                          <a:ea typeface="Adobe Clean Han Regular" panose="020B0500000000000000" pitchFamily="34" charset="-128"/>
                        </a:rPr>
                        <a:t> </a:t>
                      </a:r>
                    </a:p>
                  </a:txBody>
                  <a:tcPr marL="0" marR="0" marT="0" marB="0">
                    <a:lnL w="28575"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a:noFill/>
                    </a:lnT>
                    <a:lnB w="12700"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91717936"/>
                  </a:ext>
                </a:extLst>
              </a:tr>
            </a:tbl>
          </a:graphicData>
        </a:graphic>
      </p:graphicFrame>
      <p:sp>
        <p:nvSpPr>
          <p:cNvPr id="13" name="Text Box 3">
            <a:extLst>
              <a:ext uri="{FF2B5EF4-FFF2-40B4-BE49-F238E27FC236}">
                <a16:creationId xmlns:a16="http://schemas.microsoft.com/office/drawing/2014/main" id="{93DA5AC3-B445-4018-81A4-85FDCE8DD97F}"/>
              </a:ext>
            </a:extLst>
          </p:cNvPr>
          <p:cNvSpPr txBox="1">
            <a:spLocks noChangeArrowheads="1"/>
          </p:cNvSpPr>
          <p:nvPr/>
        </p:nvSpPr>
        <p:spPr bwMode="auto">
          <a:xfrm>
            <a:off x="3506066" y="2925620"/>
            <a:ext cx="5888144"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828675" lvl="0" indent="0" algn="ctr" defTabSz="914400" rtl="0" eaLnBrk="0" fontAlgn="base" latinLnBrk="0" hangingPunct="0">
              <a:lnSpc>
                <a:spcPct val="100000"/>
              </a:lnSpc>
              <a:spcBef>
                <a:spcPct val="0"/>
              </a:spcBef>
              <a:spcAft>
                <a:spcPts val="600"/>
              </a:spcAft>
              <a:buClrTx/>
              <a:buSzTx/>
              <a:buFontTx/>
              <a:buNone/>
              <a:tabLst/>
            </a:pPr>
            <a:r>
              <a:rPr kumimoji="0" lang="ja-JP" sz="2000" b="1" i="0" u="sng" strike="noStrike" cap="none" normalizeH="0" baseline="0" dirty="0">
                <a:ln>
                  <a:noFill/>
                </a:ln>
                <a:solidFill>
                  <a:srgbClr val="FE0C01"/>
                </a:solidFill>
                <a:latin typeface="Adobe Clean Han ExtraBold" panose="020B0800000000000000" pitchFamily="34" charset="-128"/>
                <a:ea typeface="Adobe Clean Han ExtraBold" panose="020B0800000000000000" pitchFamily="34" charset="-128"/>
              </a:rPr>
              <a:t>エンタープライズクラウドサポート</a:t>
            </a:r>
          </a:p>
        </p:txBody>
      </p:sp>
      <p:sp>
        <p:nvSpPr>
          <p:cNvPr id="15" name="TextBox 14">
            <a:extLst>
              <a:ext uri="{FF2B5EF4-FFF2-40B4-BE49-F238E27FC236}">
                <a16:creationId xmlns:a16="http://schemas.microsoft.com/office/drawing/2014/main" id="{60D51028-77B0-4639-9CFF-2DBB68281A6E}"/>
              </a:ext>
            </a:extLst>
          </p:cNvPr>
          <p:cNvSpPr txBox="1"/>
          <p:nvPr/>
        </p:nvSpPr>
        <p:spPr>
          <a:xfrm>
            <a:off x="-48480" y="6005002"/>
            <a:ext cx="11517148" cy="543867"/>
          </a:xfrm>
          <a:prstGeom prst="rect">
            <a:avLst/>
          </a:prstGeom>
          <a:noFill/>
        </p:spPr>
        <p:txBody>
          <a:bodyPr wrap="square">
            <a:spAutoFit/>
          </a:bodyPr>
          <a:lstStyle/>
          <a:p>
            <a:pPr marL="76200" marR="0" indent="0">
              <a:lnSpc>
                <a:spcPct val="110000"/>
              </a:lnSpc>
              <a:spcBef>
                <a:spcPts val="0"/>
              </a:spcBef>
              <a:spcAft>
                <a:spcPts val="600"/>
              </a:spcAft>
            </a:pPr>
            <a:r>
              <a:rPr lang="ja-JP" altLang="en-US" sz="1100" i="1" dirty="0">
                <a:ln>
                  <a:noFill/>
                </a:ln>
                <a:solidFill>
                  <a:srgbClr val="000000"/>
                </a:solidFill>
                <a:latin typeface="Adobe Clean Han Normal" panose="020B0400000000000000" pitchFamily="34" charset="-128"/>
                <a:ea typeface="Adobe Clean Han Normal" panose="020B0400000000000000" pitchFamily="34" charset="-128"/>
              </a:rPr>
              <a:t>* すべての製品にサポートポータルやチャットが用意されているわけではありません。サポートへの問い合わせ方法については、各製品のページでご確認ください。</a:t>
            </a:r>
          </a:p>
          <a:p>
            <a:pPr marL="76200" marR="0" indent="0">
              <a:lnSpc>
                <a:spcPct val="110000"/>
              </a:lnSpc>
              <a:spcBef>
                <a:spcPts val="0"/>
              </a:spcBef>
              <a:spcAft>
                <a:spcPts val="600"/>
              </a:spcAft>
            </a:pPr>
            <a:r>
              <a:rPr lang="ja-JP" altLang="en-US" sz="1100" i="1" dirty="0">
                <a:ln>
                  <a:noFill/>
                </a:ln>
                <a:solidFill>
                  <a:srgbClr val="000000"/>
                </a:solidFill>
                <a:latin typeface="Adobe Clean Han Normal" panose="020B0400000000000000" pitchFamily="34" charset="-128"/>
                <a:ea typeface="Adobe Clean Han Normal" panose="020B0400000000000000" pitchFamily="34" charset="-128"/>
              </a:rPr>
              <a:t>* チャットサポートは日本語に対応していません。</a:t>
            </a:r>
            <a:endParaRPr lang="ja-JP" sz="1100" dirty="0">
              <a:ln>
                <a:noFill/>
              </a:ln>
              <a:solidFill>
                <a:srgbClr val="000000"/>
              </a:solidFill>
              <a:latin typeface="Adobe Clean Han Normal" panose="020B0400000000000000" pitchFamily="34" charset="-128"/>
              <a:ea typeface="Adobe Clean Han Normal" panose="020B0400000000000000" pitchFamily="34" charset="-128"/>
            </a:endParaRPr>
          </a:p>
        </p:txBody>
      </p:sp>
    </p:spTree>
    <p:extLst>
      <p:ext uri="{BB962C8B-B14F-4D97-AF65-F5344CB8AC3E}">
        <p14:creationId xmlns:p14="http://schemas.microsoft.com/office/powerpoint/2010/main" val="2578884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9805-0517-4905-82E7-8646324B0F90}"/>
              </a:ext>
            </a:extLst>
          </p:cNvPr>
          <p:cNvSpPr>
            <a:spLocks noGrp="1"/>
          </p:cNvSpPr>
          <p:nvPr>
            <p:ph type="title"/>
          </p:nvPr>
        </p:nvSpPr>
        <p:spPr/>
        <p:txBody>
          <a:bodyPr/>
          <a:lstStyle/>
          <a:p>
            <a:r>
              <a:rPr lang="ja-JP" dirty="0">
                <a:ea typeface="Adobe Clean Han ExtraBold" panose="020B0800000000000000" pitchFamily="34" charset="-128"/>
              </a:rPr>
              <a:t>カスタマーサポートに問い合わせできる担当者</a:t>
            </a:r>
          </a:p>
        </p:txBody>
      </p:sp>
      <p:sp>
        <p:nvSpPr>
          <p:cNvPr id="3" name="Content Placeholder 2">
            <a:extLst>
              <a:ext uri="{FF2B5EF4-FFF2-40B4-BE49-F238E27FC236}">
                <a16:creationId xmlns:a16="http://schemas.microsoft.com/office/drawing/2014/main" id="{621CAE75-9FE8-4850-9378-9D94584CBBDB}"/>
              </a:ext>
            </a:extLst>
          </p:cNvPr>
          <p:cNvSpPr>
            <a:spLocks noGrp="1"/>
          </p:cNvSpPr>
          <p:nvPr>
            <p:ph sz="quarter" idx="13"/>
          </p:nvPr>
        </p:nvSpPr>
        <p:spPr>
          <a:xfrm>
            <a:off x="291060" y="1000386"/>
            <a:ext cx="11521440" cy="4636008"/>
          </a:xfrm>
        </p:spPr>
        <p:txBody>
          <a:bodyPr/>
          <a:lstStyle/>
          <a:p>
            <a:pPr marL="0" marR="0" indent="0" algn="l">
              <a:lnSpc>
                <a:spcPct val="119000"/>
              </a:lnSpc>
              <a:spcBef>
                <a:spcPts val="0"/>
              </a:spcBef>
              <a:spcAft>
                <a:spcPts val="0"/>
              </a:spcAft>
              <a:buNone/>
            </a:pPr>
            <a:r>
              <a:rPr lang="ja-JP" sz="1600" dirty="0">
                <a:ln>
                  <a:noFill/>
                </a:ln>
                <a:solidFill>
                  <a:srgbClr val="000000"/>
                </a:solidFill>
                <a:latin typeface="Adobe Clean Han Normal" panose="020B0400000000000000" pitchFamily="34" charset="-128"/>
                <a:ea typeface="Adobe Clean Han Normal" panose="020B0400000000000000" pitchFamily="34" charset="-128"/>
              </a:rPr>
              <a:t>アドビでは、お客様のデータのセキュリティと保護を最優先に考えています。セキュリティと保護を確実に実現するために、お客様の組織において複数の担当者を</a:t>
            </a:r>
            <a:r>
              <a:rPr lang="ja-JP" sz="1600" u="sng" dirty="0">
                <a:ln>
                  <a:noFill/>
                </a:ln>
                <a:solidFill>
                  <a:srgbClr val="085296"/>
                </a:solidFill>
                <a:latin typeface="Adobe Clean Han Normal" panose="020B0400000000000000" pitchFamily="34" charset="-128"/>
                <a:ea typeface="Adobe Clean Han Normal" panose="020B0400000000000000" pitchFamily="34" charset="-128"/>
                <a:hlinkClick r:id="rId2"/>
              </a:rPr>
              <a:t>サポート対象ユーザー</a:t>
            </a:r>
            <a:r>
              <a:rPr lang="ja-JP" sz="1600" dirty="0">
                <a:ln>
                  <a:noFill/>
                </a:ln>
                <a:solidFill>
                  <a:srgbClr val="000000"/>
                </a:solidFill>
                <a:latin typeface="Adobe Clean Han Normal" panose="020B0400000000000000" pitchFamily="34" charset="-128"/>
                <a:ea typeface="Adobe Clean Han Normal" panose="020B0400000000000000" pitchFamily="34" charset="-128"/>
              </a:rPr>
              <a:t>として指名しておくことをお勧めします。サポート対象ユーザーは、製品にフルアクセスする権限を持ち、製品に関するトレーニングを受けていて、実装に関する基本的な質問に回答できる方を指名してください。 </a:t>
            </a:r>
          </a:p>
          <a:p>
            <a:pPr marL="0" marR="0" indent="0" algn="l">
              <a:lnSpc>
                <a:spcPct val="119000"/>
              </a:lnSpc>
              <a:spcBef>
                <a:spcPts val="0"/>
              </a:spcBef>
              <a:spcAft>
                <a:spcPts val="0"/>
              </a:spcAft>
              <a:buNone/>
            </a:pPr>
            <a:r>
              <a:rPr lang="ja-JP" sz="1600" dirty="0">
                <a:ln>
                  <a:noFill/>
                </a:ln>
                <a:solidFill>
                  <a:srgbClr val="000000"/>
                </a:solidFill>
                <a:latin typeface="Adobe Clean Han Normal" panose="020B0400000000000000" pitchFamily="34" charset="-128"/>
                <a:ea typeface="Adobe Clean Han Normal" panose="020B0400000000000000" pitchFamily="34" charset="-128"/>
              </a:rPr>
              <a:t>· データを検討したり、アカウント設定に必要な変更を加えたりする権限があるのは、サポート対象ユーザーのみです。</a:t>
            </a:r>
          </a:p>
          <a:p>
            <a:pPr marL="0" marR="0" indent="0" algn="l">
              <a:lnSpc>
                <a:spcPct val="119000"/>
              </a:lnSpc>
              <a:spcBef>
                <a:spcPts val="0"/>
              </a:spcBef>
              <a:spcAft>
                <a:spcPts val="0"/>
              </a:spcAft>
              <a:buNone/>
            </a:pPr>
            <a:r>
              <a:rPr lang="ja-JP" sz="1600" dirty="0">
                <a:ln>
                  <a:noFill/>
                </a:ln>
                <a:solidFill>
                  <a:srgbClr val="000000"/>
                </a:solidFill>
                <a:latin typeface="Adobe Clean Han Normal" panose="020B0400000000000000" pitchFamily="34" charset="-128"/>
                <a:ea typeface="Adobe Clean Han Normal" panose="020B0400000000000000" pitchFamily="34" charset="-128"/>
              </a:rPr>
              <a:t>· サポート対象ユーザーとして承認されていない人もサポートチームに連絡することはできますが、オンラインヘルプやフォーラムに案内されます。</a:t>
            </a:r>
          </a:p>
          <a:p>
            <a:pPr marL="0" marR="0" indent="0" algn="l">
              <a:lnSpc>
                <a:spcPct val="110000"/>
              </a:lnSpc>
              <a:spcBef>
                <a:spcPts val="0"/>
              </a:spcBef>
              <a:spcAft>
                <a:spcPts val="0"/>
              </a:spcAft>
              <a:buNone/>
            </a:pPr>
            <a:r>
              <a:rPr lang="ja-JP" sz="1600" dirty="0">
                <a:ln>
                  <a:noFill/>
                </a:ln>
                <a:solidFill>
                  <a:srgbClr val="000000"/>
                </a:solidFill>
                <a:latin typeface="Adobe Clean Han Normal" panose="020B0400000000000000" pitchFamily="34" charset="-128"/>
                <a:ea typeface="Adobe Clean Han Normal" panose="020B0400000000000000" pitchFamily="34" charset="-128"/>
              </a:rPr>
              <a:t> </a:t>
            </a:r>
          </a:p>
          <a:p>
            <a:pPr marL="304800" marR="0" indent="0" algn="l">
              <a:lnSpc>
                <a:spcPct val="119000"/>
              </a:lnSpc>
              <a:spcBef>
                <a:spcPts val="0"/>
              </a:spcBef>
              <a:spcAft>
                <a:spcPts val="0"/>
              </a:spcAft>
              <a:buNone/>
            </a:pPr>
            <a:r>
              <a:rPr lang="ja-JP" sz="1600" b="1" dirty="0">
                <a:ln>
                  <a:noFill/>
                </a:ln>
                <a:solidFill>
                  <a:srgbClr val="000000"/>
                </a:solidFill>
                <a:latin typeface="Adobe Clean Han Normal" panose="020B0400000000000000" pitchFamily="34" charset="-128"/>
                <a:ea typeface="Adobe Clean Han Normal" panose="020B0400000000000000" pitchFamily="34" charset="-128"/>
              </a:rPr>
              <a:t>サポート対象ユーザーの変更または追加</a:t>
            </a:r>
          </a:p>
          <a:p>
            <a:pPr marL="457200" marR="0" indent="0" algn="l">
              <a:lnSpc>
                <a:spcPct val="119000"/>
              </a:lnSpc>
              <a:spcBef>
                <a:spcPts val="0"/>
              </a:spcBef>
              <a:spcAft>
                <a:spcPts val="0"/>
              </a:spcAft>
              <a:buNone/>
            </a:pPr>
            <a:r>
              <a:rPr lang="ja-JP" sz="1600" dirty="0">
                <a:ln>
                  <a:noFill/>
                </a:ln>
                <a:solidFill>
                  <a:srgbClr val="000000"/>
                </a:solidFill>
                <a:latin typeface="Adobe Clean Han Normal" panose="020B0400000000000000" pitchFamily="34" charset="-128"/>
                <a:ea typeface="Adobe Clean Han Normal" panose="020B0400000000000000" pitchFamily="34" charset="-128"/>
              </a:rPr>
              <a:t>· </a:t>
            </a:r>
            <a:r>
              <a:rPr lang="ja-JP" altLang="en-US" sz="1600" dirty="0">
                <a:ln>
                  <a:noFill/>
                </a:ln>
                <a:solidFill>
                  <a:srgbClr val="000000"/>
                </a:solidFill>
                <a:latin typeface="Adobe Clean Han Normal" panose="020B0400000000000000" pitchFamily="34" charset="-128"/>
                <a:ea typeface="Adobe Clean Han Normal" panose="020B0400000000000000" pitchFamily="34" charset="-128"/>
              </a:rPr>
              <a:t>既存のサポート対象ユーザーリストの変更ができるのは同じ組織内の既存サポート対象ユーザーのみです。</a:t>
            </a:r>
            <a:r>
              <a:rPr lang="ja-JP" sz="1600" dirty="0">
                <a:ln>
                  <a:noFill/>
                </a:ln>
                <a:solidFill>
                  <a:srgbClr val="000000"/>
                </a:solidFill>
                <a:latin typeface="Adobe Clean Han Normal" panose="020B0400000000000000" pitchFamily="34" charset="-128"/>
                <a:ea typeface="Adobe Clean Han Normal" panose="020B0400000000000000" pitchFamily="34" charset="-128"/>
              </a:rPr>
              <a:t> </a:t>
            </a:r>
          </a:p>
          <a:p>
            <a:pPr marL="457200" marR="0" indent="0" algn="l">
              <a:lnSpc>
                <a:spcPct val="119000"/>
              </a:lnSpc>
              <a:spcBef>
                <a:spcPts val="0"/>
              </a:spcBef>
              <a:spcAft>
                <a:spcPts val="0"/>
              </a:spcAft>
              <a:buNone/>
            </a:pPr>
            <a:r>
              <a:rPr lang="ja-JP" sz="1600" dirty="0">
                <a:ln>
                  <a:noFill/>
                </a:ln>
                <a:solidFill>
                  <a:srgbClr val="000000"/>
                </a:solidFill>
                <a:latin typeface="Adobe Clean Han Normal" panose="020B0400000000000000" pitchFamily="34" charset="-128"/>
                <a:ea typeface="Adobe Clean Han Normal" panose="020B0400000000000000" pitchFamily="34" charset="-128"/>
              </a:rPr>
              <a:t>· ユーザーを追加または削除するには、カスタマーケアに電話またはメールでご連絡ください。</a:t>
            </a:r>
          </a:p>
          <a:p>
            <a:pPr marL="0" marR="0" indent="0" algn="l">
              <a:lnSpc>
                <a:spcPct val="119000"/>
              </a:lnSpc>
              <a:spcBef>
                <a:spcPts val="0"/>
              </a:spcBef>
              <a:spcAft>
                <a:spcPts val="600"/>
              </a:spcAft>
              <a:buNone/>
            </a:pPr>
            <a:r>
              <a:rPr lang="ja-JP" sz="1600" dirty="0">
                <a:ln>
                  <a:noFill/>
                </a:ln>
                <a:solidFill>
                  <a:srgbClr val="000000"/>
                </a:solidFill>
                <a:latin typeface="Adobe Clean Han Normal" panose="020B0400000000000000" pitchFamily="34" charset="-128"/>
                <a:ea typeface="Adobe Clean Han Normal" panose="020B0400000000000000" pitchFamily="34" charset="-128"/>
              </a:rPr>
              <a:t> </a:t>
            </a:r>
          </a:p>
          <a:p>
            <a:endParaRPr lang="en-US" sz="1600" dirty="0">
              <a:latin typeface="Adobe Clean Han Normal" panose="020B0400000000000000" pitchFamily="34" charset="-128"/>
              <a:ea typeface="Adobe Clean Han Normal" panose="020B0400000000000000" pitchFamily="34" charset="-128"/>
            </a:endParaRPr>
          </a:p>
        </p:txBody>
      </p:sp>
      <p:graphicFrame>
        <p:nvGraphicFramePr>
          <p:cNvPr id="4" name="Table 3">
            <a:extLst>
              <a:ext uri="{FF2B5EF4-FFF2-40B4-BE49-F238E27FC236}">
                <a16:creationId xmlns:a16="http://schemas.microsoft.com/office/drawing/2014/main" id="{1C7B0646-4552-43CB-BCAA-CD7DD69181E3}"/>
              </a:ext>
            </a:extLst>
          </p:cNvPr>
          <p:cNvGraphicFramePr>
            <a:graphicFrameLocks noGrp="1"/>
          </p:cNvGraphicFramePr>
          <p:nvPr>
            <p:extLst>
              <p:ext uri="{D42A27DB-BD31-4B8C-83A1-F6EECF244321}">
                <p14:modId xmlns:p14="http://schemas.microsoft.com/office/powerpoint/2010/main" val="2362908609"/>
              </p:ext>
            </p:extLst>
          </p:nvPr>
        </p:nvGraphicFramePr>
        <p:xfrm>
          <a:off x="2392908" y="4670590"/>
          <a:ext cx="7317744" cy="1532573"/>
        </p:xfrm>
        <a:graphic>
          <a:graphicData uri="http://schemas.openxmlformats.org/drawingml/2006/table">
            <a:tbl>
              <a:tblPr/>
              <a:tblGrid>
                <a:gridCol w="981696">
                  <a:extLst>
                    <a:ext uri="{9D8B030D-6E8A-4147-A177-3AD203B41FA5}">
                      <a16:colId xmlns:a16="http://schemas.microsoft.com/office/drawing/2014/main" val="1633265098"/>
                    </a:ext>
                  </a:extLst>
                </a:gridCol>
                <a:gridCol w="1584012">
                  <a:extLst>
                    <a:ext uri="{9D8B030D-6E8A-4147-A177-3AD203B41FA5}">
                      <a16:colId xmlns:a16="http://schemas.microsoft.com/office/drawing/2014/main" val="2403856680"/>
                    </a:ext>
                  </a:extLst>
                </a:gridCol>
                <a:gridCol w="1584012">
                  <a:extLst>
                    <a:ext uri="{9D8B030D-6E8A-4147-A177-3AD203B41FA5}">
                      <a16:colId xmlns:a16="http://schemas.microsoft.com/office/drawing/2014/main" val="1293264714"/>
                    </a:ext>
                  </a:extLst>
                </a:gridCol>
                <a:gridCol w="1584012">
                  <a:extLst>
                    <a:ext uri="{9D8B030D-6E8A-4147-A177-3AD203B41FA5}">
                      <a16:colId xmlns:a16="http://schemas.microsoft.com/office/drawing/2014/main" val="1936531348"/>
                    </a:ext>
                  </a:extLst>
                </a:gridCol>
                <a:gridCol w="1584012">
                  <a:extLst>
                    <a:ext uri="{9D8B030D-6E8A-4147-A177-3AD203B41FA5}">
                      <a16:colId xmlns:a16="http://schemas.microsoft.com/office/drawing/2014/main" val="4077835534"/>
                    </a:ext>
                  </a:extLst>
                </a:gridCol>
              </a:tblGrid>
              <a:tr h="280670">
                <a:tc gridSpan="5">
                  <a:txBody>
                    <a:bodyPr/>
                    <a:lstStyle/>
                    <a:p>
                      <a:pPr marR="0" indent="0" algn="ctr" rtl="0">
                        <a:lnSpc>
                          <a:spcPct val="119000"/>
                        </a:lnSpc>
                        <a:spcBef>
                          <a:spcPts val="0"/>
                        </a:spcBef>
                        <a:spcAft>
                          <a:spcPts val="600"/>
                        </a:spcAft>
                      </a:pPr>
                      <a:r>
                        <a:rPr lang="ja-JP" sz="1200" b="1" dirty="0">
                          <a:ln>
                            <a:noFill/>
                          </a:ln>
                          <a:solidFill>
                            <a:srgbClr val="000000"/>
                          </a:solidFill>
                          <a:latin typeface="Adobe Clean Han Regular" panose="020B0500000000000000" pitchFamily="34" charset="-128"/>
                          <a:ea typeface="Adobe Clean Han Regular" panose="020B0500000000000000" pitchFamily="34" charset="-128"/>
                        </a:rPr>
                        <a:t>アドビカスタマーサポート：サポート対象ユーザー</a:t>
                      </a:r>
                    </a:p>
                  </a:txBody>
                  <a:tcPr marL="54610" marR="54610" marT="54610" marB="54610">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5F5F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23470168"/>
                  </a:ext>
                </a:extLst>
              </a:tr>
              <a:tr h="319405">
                <a:tc>
                  <a:txBody>
                    <a:bodyPr/>
                    <a:lstStyle/>
                    <a:p>
                      <a:pPr marR="0" indent="0" algn="ctr" rtl="0">
                        <a:lnSpc>
                          <a:spcPct val="119000"/>
                        </a:lnSpc>
                        <a:spcBef>
                          <a:spcPts val="0"/>
                        </a:spcBef>
                        <a:spcAft>
                          <a:spcPts val="600"/>
                        </a:spcAft>
                      </a:pPr>
                      <a:r>
                        <a:rPr lang="ja-JP" sz="1000">
                          <a:ln>
                            <a:noFill/>
                          </a:ln>
                          <a:solidFill>
                            <a:srgbClr val="000000"/>
                          </a:solidFill>
                          <a:latin typeface="Calibri" panose="020F0502020204030204" pitchFamily="34" charset="0"/>
                          <a:ea typeface="MS Mincho"/>
                        </a:rPr>
                        <a:t> </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ja-JP" sz="1200" dirty="0">
                          <a:ln>
                            <a:noFill/>
                          </a:ln>
                          <a:solidFill>
                            <a:srgbClr val="000000"/>
                          </a:solidFill>
                          <a:latin typeface="Adobe Clean Han Light" panose="020B0300000000000000" pitchFamily="34" charset="-128"/>
                          <a:ea typeface="Adobe Clean Han Light" panose="020B0300000000000000" pitchFamily="34" charset="-128"/>
                        </a:rPr>
                        <a:t>オンラインサポート</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ja-JP" sz="1200" dirty="0">
                          <a:ln>
                            <a:noFill/>
                          </a:ln>
                          <a:solidFill>
                            <a:srgbClr val="000000"/>
                          </a:solidFill>
                          <a:latin typeface="Adobe Clean Han Light" panose="020B0300000000000000" pitchFamily="34" charset="-128"/>
                          <a:ea typeface="Adobe Clean Han Light" panose="020B0300000000000000" pitchFamily="34" charset="-128"/>
                        </a:rPr>
                        <a:t>ビジネスサポート</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ja-JP" sz="1200" dirty="0">
                          <a:ln>
                            <a:noFill/>
                          </a:ln>
                          <a:solidFill>
                            <a:srgbClr val="000000"/>
                          </a:solidFill>
                          <a:latin typeface="Adobe Clean Han Light" panose="020B0300000000000000" pitchFamily="34" charset="-128"/>
                          <a:ea typeface="Adobe Clean Han Light" panose="020B0300000000000000" pitchFamily="34" charset="-128"/>
                        </a:rPr>
                        <a:t>エンタープライズサポート</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ja-JP" sz="1200" dirty="0">
                          <a:ln>
                            <a:noFill/>
                          </a:ln>
                          <a:solidFill>
                            <a:srgbClr val="000000"/>
                          </a:solidFill>
                          <a:latin typeface="Adobe Clean Han Light" panose="020B0300000000000000" pitchFamily="34" charset="-128"/>
                          <a:ea typeface="Adobe Clean Han Light" panose="020B0300000000000000" pitchFamily="34" charset="-128"/>
                        </a:rPr>
                        <a:t>エリートサポート</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extLst>
                  <a:ext uri="{0D108BD9-81ED-4DB2-BD59-A6C34878D82A}">
                    <a16:rowId xmlns:a16="http://schemas.microsoft.com/office/drawing/2014/main" val="145315942"/>
                  </a:ext>
                </a:extLst>
              </a:tr>
              <a:tr h="547370">
                <a:tc>
                  <a:txBody>
                    <a:bodyPr/>
                    <a:lstStyle/>
                    <a:p>
                      <a:pPr marR="0" indent="0" algn="l" rtl="0">
                        <a:lnSpc>
                          <a:spcPct val="119000"/>
                        </a:lnSpc>
                        <a:spcBef>
                          <a:spcPts val="0"/>
                        </a:spcBef>
                        <a:spcAft>
                          <a:spcPts val="600"/>
                        </a:spcAft>
                      </a:pPr>
                      <a:r>
                        <a:rPr lang="ja-JP" sz="1100" dirty="0">
                          <a:ln>
                            <a:noFill/>
                          </a:ln>
                          <a:solidFill>
                            <a:srgbClr val="000000"/>
                          </a:solidFill>
                          <a:latin typeface="Adobe Clean Han Light" panose="020B0300000000000000" pitchFamily="34" charset="-128"/>
                          <a:ea typeface="Adobe Clean Han Light" panose="020B0300000000000000" pitchFamily="34" charset="-128"/>
                        </a:rPr>
                        <a:t>製品別</a:t>
                      </a:r>
                      <a:br>
                        <a:rPr lang="ja-JP" sz="1100" dirty="0">
                          <a:ln>
                            <a:noFill/>
                          </a:ln>
                          <a:solidFill>
                            <a:srgbClr val="000000"/>
                          </a:solidFill>
                          <a:latin typeface="Adobe Clean Han Light" panose="020B0300000000000000" pitchFamily="34" charset="-128"/>
                          <a:ea typeface="Adobe Clean Han Light" panose="020B0300000000000000" pitchFamily="34" charset="-128"/>
                        </a:rPr>
                      </a:br>
                      <a:r>
                        <a:rPr lang="ja-JP" sz="1100" dirty="0">
                          <a:ln>
                            <a:noFill/>
                          </a:ln>
                          <a:solidFill>
                            <a:srgbClr val="000000"/>
                          </a:solidFill>
                          <a:latin typeface="Adobe Clean Han Light" panose="020B0300000000000000" pitchFamily="34" charset="-128"/>
                          <a:ea typeface="Adobe Clean Han Light" panose="020B0300000000000000" pitchFamily="34" charset="-128"/>
                        </a:rPr>
                        <a:t>サポート対象</a:t>
                      </a:r>
                      <a:br>
                        <a:rPr lang="ja-JP" sz="1100" dirty="0">
                          <a:ln>
                            <a:noFill/>
                          </a:ln>
                          <a:solidFill>
                            <a:srgbClr val="000000"/>
                          </a:solidFill>
                          <a:latin typeface="Adobe Clean Han Light" panose="020B0300000000000000" pitchFamily="34" charset="-128"/>
                          <a:ea typeface="Adobe Clean Han Light" panose="020B0300000000000000" pitchFamily="34" charset="-128"/>
                        </a:rPr>
                      </a:br>
                      <a:r>
                        <a:rPr lang="ja-JP" sz="1100" dirty="0">
                          <a:ln>
                            <a:noFill/>
                          </a:ln>
                          <a:solidFill>
                            <a:srgbClr val="000000"/>
                          </a:solidFill>
                          <a:latin typeface="Adobe Clean Han Light" panose="020B0300000000000000" pitchFamily="34" charset="-128"/>
                          <a:ea typeface="Adobe Clean Han Light" panose="020B0300000000000000" pitchFamily="34" charset="-128"/>
                        </a:rPr>
                        <a:t>ユーザー数</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ja-JP" sz="1800" dirty="0">
                          <a:ln>
                            <a:noFill/>
                          </a:ln>
                          <a:solidFill>
                            <a:srgbClr val="000000"/>
                          </a:solidFill>
                          <a:latin typeface="Adobe Clean Han Light" panose="020B0300000000000000" pitchFamily="34" charset="-128"/>
                          <a:ea typeface="MS Mincho"/>
                        </a:rPr>
                        <a:t>4</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ja-JP" sz="1800" dirty="0">
                          <a:ln>
                            <a:noFill/>
                          </a:ln>
                          <a:solidFill>
                            <a:srgbClr val="000000"/>
                          </a:solidFill>
                          <a:latin typeface="Adobe Clean Han Light" panose="020B0300000000000000" pitchFamily="34" charset="-128"/>
                          <a:ea typeface="MS Mincho"/>
                        </a:rPr>
                        <a:t>6</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ja-JP" sz="1800" dirty="0">
                          <a:ln>
                            <a:noFill/>
                          </a:ln>
                          <a:solidFill>
                            <a:srgbClr val="000000"/>
                          </a:solidFill>
                          <a:latin typeface="Adobe Clean Han Light" panose="020B0300000000000000" pitchFamily="34" charset="-128"/>
                          <a:ea typeface="MS Mincho"/>
                        </a:rPr>
                        <a:t>10</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0"/>
                        </a:spcAft>
                      </a:pPr>
                      <a:r>
                        <a:rPr lang="ja-JP" sz="1800" dirty="0">
                          <a:ln>
                            <a:noFill/>
                          </a:ln>
                          <a:solidFill>
                            <a:srgbClr val="000000"/>
                          </a:solidFill>
                          <a:latin typeface="Adobe Clean Han Light" panose="020B0300000000000000" pitchFamily="34" charset="-128"/>
                          <a:ea typeface="MS Mincho"/>
                        </a:rPr>
                        <a:t>15</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977267502"/>
                  </a:ext>
                </a:extLst>
              </a:tr>
            </a:tbl>
          </a:graphicData>
        </a:graphic>
      </p:graphicFrame>
    </p:spTree>
    <p:extLst>
      <p:ext uri="{BB962C8B-B14F-4D97-AF65-F5344CB8AC3E}">
        <p14:creationId xmlns:p14="http://schemas.microsoft.com/office/powerpoint/2010/main" val="4052548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53143-CCEC-4AFA-811B-29A057AE66AB}"/>
              </a:ext>
            </a:extLst>
          </p:cNvPr>
          <p:cNvSpPr>
            <a:spLocks noGrp="1"/>
          </p:cNvSpPr>
          <p:nvPr>
            <p:ph type="title"/>
          </p:nvPr>
        </p:nvSpPr>
        <p:spPr/>
        <p:txBody>
          <a:bodyPr/>
          <a:lstStyle/>
          <a:p>
            <a:r>
              <a:rPr lang="ja-JP" dirty="0">
                <a:ea typeface="Adobe Clean Han ExtraBold" panose="020B0800000000000000" pitchFamily="34" charset="-128"/>
              </a:rPr>
              <a:t>アドビカスタマーサポート：地域の営業時間、言語サポート、電話番号</a:t>
            </a:r>
          </a:p>
        </p:txBody>
      </p:sp>
      <p:sp>
        <p:nvSpPr>
          <p:cNvPr id="5" name="Rectangle 4">
            <a:extLst>
              <a:ext uri="{FF2B5EF4-FFF2-40B4-BE49-F238E27FC236}">
                <a16:creationId xmlns:a16="http://schemas.microsoft.com/office/drawing/2014/main" id="{29DC130A-4D46-41F2-BAAA-F9ED5AE5B7B9}"/>
              </a:ext>
            </a:extLst>
          </p:cNvPr>
          <p:cNvSpPr/>
          <p:nvPr/>
        </p:nvSpPr>
        <p:spPr>
          <a:xfrm>
            <a:off x="0" y="946380"/>
            <a:ext cx="12192000" cy="4477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dirty="0">
                <a:latin typeface="Adobe Clean Han Normal" panose="020B0400000000000000" pitchFamily="34" charset="-128"/>
                <a:ea typeface="Adobe Clean Han Normal" panose="020B0400000000000000" pitchFamily="34" charset="-128"/>
              </a:rPr>
              <a:t>アドビの現地営業時間は、お客様の請求先の地域に準じます。</a:t>
            </a:r>
          </a:p>
        </p:txBody>
      </p:sp>
      <p:sp>
        <p:nvSpPr>
          <p:cNvPr id="7" name="TextBox 6">
            <a:extLst>
              <a:ext uri="{FF2B5EF4-FFF2-40B4-BE49-F238E27FC236}">
                <a16:creationId xmlns:a16="http://schemas.microsoft.com/office/drawing/2014/main" id="{BD7F4C23-C851-4490-83C5-962AD13ACCFD}"/>
              </a:ext>
            </a:extLst>
          </p:cNvPr>
          <p:cNvSpPr txBox="1"/>
          <p:nvPr/>
        </p:nvSpPr>
        <p:spPr>
          <a:xfrm>
            <a:off x="0" y="1406556"/>
            <a:ext cx="6096000" cy="687304"/>
          </a:xfrm>
          <a:prstGeom prst="rect">
            <a:avLst/>
          </a:prstGeom>
          <a:noFill/>
        </p:spPr>
        <p:txBody>
          <a:bodyPr wrap="square">
            <a:spAutoFit/>
          </a:bodyPr>
          <a:lstStyle/>
          <a:p>
            <a:pPr marL="0" marR="0" indent="0" algn="l">
              <a:lnSpc>
                <a:spcPct val="119000"/>
              </a:lnSpc>
              <a:spcBef>
                <a:spcPts val="0"/>
              </a:spcBef>
              <a:spcAft>
                <a:spcPts val="600"/>
              </a:spcAft>
            </a:pPr>
            <a:r>
              <a:rPr lang="ja-JP" sz="1800" b="1" dirty="0">
                <a:ln>
                  <a:noFill/>
                </a:ln>
                <a:solidFill>
                  <a:srgbClr val="000000"/>
                </a:solidFill>
                <a:latin typeface="Adobe Clean Han Regular" panose="020B0500000000000000" pitchFamily="34" charset="-128"/>
                <a:ea typeface="Adobe Clean Han Regular" panose="020B0500000000000000" pitchFamily="34" charset="-128"/>
              </a:rPr>
              <a:t>地域の営業時間と言語サポート</a:t>
            </a:r>
          </a:p>
          <a:p>
            <a:pPr marL="0" marR="0" indent="0" algn="l">
              <a:lnSpc>
                <a:spcPct val="119000"/>
              </a:lnSpc>
              <a:spcBef>
                <a:spcPts val="0"/>
              </a:spcBef>
              <a:spcAft>
                <a:spcPts val="600"/>
              </a:spcAft>
            </a:pPr>
            <a:r>
              <a:rPr lang="ja-JP" sz="1100" dirty="0">
                <a:ln>
                  <a:noFill/>
                </a:ln>
                <a:solidFill>
                  <a:srgbClr val="000000"/>
                </a:solidFill>
                <a:latin typeface="Adobe Clean Han Regular" panose="020B0500000000000000" pitchFamily="34" charset="-128"/>
                <a:ea typeface="Adobe Clean Han Regular" panose="020B0500000000000000" pitchFamily="34" charset="-128"/>
              </a:rPr>
              <a:t> </a:t>
            </a:r>
          </a:p>
        </p:txBody>
      </p:sp>
      <p:graphicFrame>
        <p:nvGraphicFramePr>
          <p:cNvPr id="8" name="Table 7">
            <a:extLst>
              <a:ext uri="{FF2B5EF4-FFF2-40B4-BE49-F238E27FC236}">
                <a16:creationId xmlns:a16="http://schemas.microsoft.com/office/drawing/2014/main" id="{65770762-5DC4-4BEF-B6CB-6B35D4188917}"/>
              </a:ext>
            </a:extLst>
          </p:cNvPr>
          <p:cNvGraphicFramePr>
            <a:graphicFrameLocks noGrp="1"/>
          </p:cNvGraphicFramePr>
          <p:nvPr>
            <p:extLst>
              <p:ext uri="{D42A27DB-BD31-4B8C-83A1-F6EECF244321}">
                <p14:modId xmlns:p14="http://schemas.microsoft.com/office/powerpoint/2010/main" val="3724079684"/>
              </p:ext>
            </p:extLst>
          </p:nvPr>
        </p:nvGraphicFramePr>
        <p:xfrm>
          <a:off x="93503" y="2009305"/>
          <a:ext cx="4907122" cy="687304"/>
        </p:xfrm>
        <a:graphic>
          <a:graphicData uri="http://schemas.openxmlformats.org/drawingml/2006/table">
            <a:tbl>
              <a:tblPr/>
              <a:tblGrid>
                <a:gridCol w="2453561">
                  <a:extLst>
                    <a:ext uri="{9D8B030D-6E8A-4147-A177-3AD203B41FA5}">
                      <a16:colId xmlns:a16="http://schemas.microsoft.com/office/drawing/2014/main" val="3963386232"/>
                    </a:ext>
                  </a:extLst>
                </a:gridCol>
                <a:gridCol w="2453561">
                  <a:extLst>
                    <a:ext uri="{9D8B030D-6E8A-4147-A177-3AD203B41FA5}">
                      <a16:colId xmlns:a16="http://schemas.microsoft.com/office/drawing/2014/main" val="3901907417"/>
                    </a:ext>
                  </a:extLst>
                </a:gridCol>
              </a:tblGrid>
              <a:tr h="343652">
                <a:tc>
                  <a:txBody>
                    <a:bodyPr/>
                    <a:lstStyle/>
                    <a:p>
                      <a:pPr marL="133350" marR="0" indent="0" algn="ctr" rtl="0">
                        <a:lnSpc>
                          <a:spcPct val="119000"/>
                        </a:lnSpc>
                        <a:spcBef>
                          <a:spcPts val="530"/>
                        </a:spcBef>
                        <a:spcAft>
                          <a:spcPts val="0"/>
                        </a:spcAft>
                      </a:pPr>
                      <a:r>
                        <a:rPr lang="ja-JP" sz="1000" dirty="0">
                          <a:ln>
                            <a:noFill/>
                          </a:ln>
                          <a:solidFill>
                            <a:srgbClr val="FFFFFF"/>
                          </a:solidFill>
                          <a:latin typeface="Adobe Clean Han Regular" panose="020B0500000000000000" pitchFamily="34" charset="-128"/>
                          <a:ea typeface="Adobe Clean Han Regular" panose="020B0500000000000000" pitchFamily="34" charset="-128"/>
                        </a:rPr>
                        <a:t>南北アメリカ</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404040"/>
                    </a:solidFill>
                  </a:tcPr>
                </a:tc>
                <a:tc>
                  <a:txBody>
                    <a:bodyPr/>
                    <a:lstStyle/>
                    <a:p>
                      <a:pPr marL="90805" marR="0" indent="0" algn="ctr" rtl="0">
                        <a:lnSpc>
                          <a:spcPct val="119000"/>
                        </a:lnSpc>
                        <a:spcBef>
                          <a:spcPts val="530"/>
                        </a:spcBef>
                        <a:spcAft>
                          <a:spcPts val="0"/>
                        </a:spcAft>
                      </a:pPr>
                      <a:r>
                        <a:rPr lang="ja-JP" sz="1000" dirty="0">
                          <a:ln>
                            <a:noFill/>
                          </a:ln>
                          <a:solidFill>
                            <a:srgbClr val="FFFFFF"/>
                          </a:solidFill>
                          <a:latin typeface="Adobe Clean Han Regular" panose="020B0500000000000000" pitchFamily="34" charset="-128"/>
                          <a:ea typeface="Adobe Clean Han Regular" panose="020B0500000000000000" pitchFamily="34" charset="-128"/>
                        </a:rPr>
                        <a:t>ヨーロッパ、中東、アフリカ</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ACD2FF"/>
                      </a:solidFill>
                      <a:prstDash val="solid"/>
                      <a:round/>
                      <a:headEnd type="none" w="med" len="med"/>
                      <a:tailEnd type="none" w="med" len="med"/>
                    </a:lnB>
                    <a:solidFill>
                      <a:srgbClr val="404040"/>
                    </a:solidFill>
                  </a:tcPr>
                </a:tc>
                <a:extLst>
                  <a:ext uri="{0D108BD9-81ED-4DB2-BD59-A6C34878D82A}">
                    <a16:rowId xmlns:a16="http://schemas.microsoft.com/office/drawing/2014/main" val="2956214165"/>
                  </a:ext>
                </a:extLst>
              </a:tr>
              <a:tr h="343652">
                <a:tc>
                  <a:txBody>
                    <a:bodyPr/>
                    <a:lstStyle/>
                    <a:p>
                      <a:pPr marL="380365" marR="328295" indent="-3175" algn="ctr" rtl="0">
                        <a:lnSpc>
                          <a:spcPct val="97000"/>
                        </a:lnSpc>
                        <a:spcBef>
                          <a:spcPts val="1800"/>
                        </a:spcBef>
                        <a:spcAft>
                          <a:spcPts val="0"/>
                        </a:spcAft>
                      </a:pPr>
                      <a:r>
                        <a:rPr lang="ja-JP" sz="1000" dirty="0">
                          <a:ln>
                            <a:noFill/>
                          </a:ln>
                          <a:solidFill>
                            <a:srgbClr val="020302"/>
                          </a:solidFill>
                          <a:latin typeface="Adobe Clean Han Regular" panose="020B0500000000000000" pitchFamily="34" charset="-128"/>
                          <a:ea typeface="Adobe Clean Han Regular" panose="020B0500000000000000" pitchFamily="34" charset="-128"/>
                        </a:rPr>
                        <a:t>午前 6:00 ～午後 5:30</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379730" marR="328930" indent="-3175" algn="ctr" rtl="0">
                        <a:lnSpc>
                          <a:spcPct val="97000"/>
                        </a:lnSpc>
                        <a:spcBef>
                          <a:spcPts val="1800"/>
                        </a:spcBef>
                        <a:spcAft>
                          <a:spcPts val="0"/>
                        </a:spcAft>
                      </a:pPr>
                      <a:r>
                        <a:rPr lang="ja-JP" sz="1000" dirty="0">
                          <a:ln>
                            <a:noFill/>
                          </a:ln>
                          <a:solidFill>
                            <a:srgbClr val="020302"/>
                          </a:solidFill>
                          <a:latin typeface="Adobe Clean Han Regular" panose="020B0500000000000000" pitchFamily="34" charset="-128"/>
                          <a:ea typeface="Adobe Clean Han Regular" panose="020B0500000000000000" pitchFamily="34" charset="-128"/>
                        </a:rPr>
                        <a:t>午前 9:00 ～午後 5:00</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ACD2FF"/>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4232553925"/>
                  </a:ext>
                </a:extLst>
              </a:tr>
            </a:tbl>
          </a:graphicData>
        </a:graphic>
      </p:graphicFrame>
      <p:graphicFrame>
        <p:nvGraphicFramePr>
          <p:cNvPr id="12" name="Table 11">
            <a:extLst>
              <a:ext uri="{FF2B5EF4-FFF2-40B4-BE49-F238E27FC236}">
                <a16:creationId xmlns:a16="http://schemas.microsoft.com/office/drawing/2014/main" id="{953673D0-87B8-4B38-A804-E28154CF5925}"/>
              </a:ext>
            </a:extLst>
          </p:cNvPr>
          <p:cNvGraphicFramePr>
            <a:graphicFrameLocks noGrp="1"/>
          </p:cNvGraphicFramePr>
          <p:nvPr>
            <p:extLst>
              <p:ext uri="{D42A27DB-BD31-4B8C-83A1-F6EECF244321}">
                <p14:modId xmlns:p14="http://schemas.microsoft.com/office/powerpoint/2010/main" val="2212312149"/>
              </p:ext>
            </p:extLst>
          </p:nvPr>
        </p:nvGraphicFramePr>
        <p:xfrm>
          <a:off x="5703032" y="1540616"/>
          <a:ext cx="6279420" cy="5359938"/>
        </p:xfrm>
        <a:graphic>
          <a:graphicData uri="http://schemas.openxmlformats.org/drawingml/2006/table">
            <a:tbl>
              <a:tblPr/>
              <a:tblGrid>
                <a:gridCol w="783493">
                  <a:extLst>
                    <a:ext uri="{9D8B030D-6E8A-4147-A177-3AD203B41FA5}">
                      <a16:colId xmlns:a16="http://schemas.microsoft.com/office/drawing/2014/main" val="2056419830"/>
                    </a:ext>
                  </a:extLst>
                </a:gridCol>
                <a:gridCol w="1085850">
                  <a:extLst>
                    <a:ext uri="{9D8B030D-6E8A-4147-A177-3AD203B41FA5}">
                      <a16:colId xmlns:a16="http://schemas.microsoft.com/office/drawing/2014/main" val="1161732706"/>
                    </a:ext>
                  </a:extLst>
                </a:gridCol>
                <a:gridCol w="981075">
                  <a:extLst>
                    <a:ext uri="{9D8B030D-6E8A-4147-A177-3AD203B41FA5}">
                      <a16:colId xmlns:a16="http://schemas.microsoft.com/office/drawing/2014/main" val="505471020"/>
                    </a:ext>
                  </a:extLst>
                </a:gridCol>
                <a:gridCol w="1009650">
                  <a:extLst>
                    <a:ext uri="{9D8B030D-6E8A-4147-A177-3AD203B41FA5}">
                      <a16:colId xmlns:a16="http://schemas.microsoft.com/office/drawing/2014/main" val="3890370350"/>
                    </a:ext>
                  </a:extLst>
                </a:gridCol>
                <a:gridCol w="1095375">
                  <a:extLst>
                    <a:ext uri="{9D8B030D-6E8A-4147-A177-3AD203B41FA5}">
                      <a16:colId xmlns:a16="http://schemas.microsoft.com/office/drawing/2014/main" val="1872061948"/>
                    </a:ext>
                  </a:extLst>
                </a:gridCol>
                <a:gridCol w="1323977">
                  <a:extLst>
                    <a:ext uri="{9D8B030D-6E8A-4147-A177-3AD203B41FA5}">
                      <a16:colId xmlns:a16="http://schemas.microsoft.com/office/drawing/2014/main" val="3172599883"/>
                    </a:ext>
                  </a:extLst>
                </a:gridCol>
              </a:tblGrid>
              <a:tr h="303939">
                <a:tc gridSpan="2">
                  <a:txBody>
                    <a:bodyPr/>
                    <a:lstStyle/>
                    <a:p>
                      <a:pPr marR="0" indent="0" algn="ctr" rtl="0">
                        <a:lnSpc>
                          <a:spcPct val="119000"/>
                        </a:lnSpc>
                        <a:spcBef>
                          <a:spcPts val="0"/>
                        </a:spcBef>
                        <a:spcAft>
                          <a:spcPts val="1400"/>
                        </a:spcAft>
                      </a:pPr>
                      <a:r>
                        <a:rPr lang="ja-JP" sz="1050" b="1" dirty="0">
                          <a:ln>
                            <a:noFill/>
                          </a:ln>
                          <a:solidFill>
                            <a:schemeClr val="bg1"/>
                          </a:solidFill>
                          <a:latin typeface="Adobe Clean Han Regular" panose="020B0500000000000000" pitchFamily="34" charset="-128"/>
                          <a:ea typeface="Adobe Clean Han Regular" panose="020B0500000000000000" pitchFamily="34" charset="-128"/>
                        </a:rPr>
                        <a:t>南北アメリカ</a:t>
                      </a: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tc gridSpan="2">
                  <a:txBody>
                    <a:bodyPr/>
                    <a:lstStyle/>
                    <a:p>
                      <a:pPr marR="0" indent="0" algn="ctr" rtl="0">
                        <a:lnSpc>
                          <a:spcPct val="119000"/>
                        </a:lnSpc>
                        <a:spcBef>
                          <a:spcPts val="0"/>
                        </a:spcBef>
                        <a:spcAft>
                          <a:spcPts val="1400"/>
                        </a:spcAft>
                      </a:pPr>
                      <a:r>
                        <a:rPr lang="ja-JP" sz="1050" b="1" dirty="0">
                          <a:ln>
                            <a:noFill/>
                          </a:ln>
                          <a:solidFill>
                            <a:schemeClr val="bg1"/>
                          </a:solidFill>
                          <a:latin typeface="Adobe Clean Han Regular" panose="020B0500000000000000" pitchFamily="34" charset="-128"/>
                          <a:ea typeface="Adobe Clean Han Regular" panose="020B0500000000000000" pitchFamily="34" charset="-128"/>
                        </a:rPr>
                        <a:t>ヨーロッパ、中東、アフリカ</a:t>
                      </a: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tc gridSpan="2">
                  <a:txBody>
                    <a:bodyPr/>
                    <a:lstStyle/>
                    <a:p>
                      <a:pPr marR="0" indent="0" algn="ctr" rtl="0">
                        <a:lnSpc>
                          <a:spcPct val="119000"/>
                        </a:lnSpc>
                        <a:spcBef>
                          <a:spcPts val="0"/>
                        </a:spcBef>
                        <a:spcAft>
                          <a:spcPts val="1400"/>
                        </a:spcAft>
                      </a:pPr>
                      <a:r>
                        <a:rPr lang="ja-JP" sz="1050" b="1">
                          <a:ln>
                            <a:noFill/>
                          </a:ln>
                          <a:solidFill>
                            <a:schemeClr val="bg1"/>
                          </a:solidFill>
                          <a:latin typeface="Adobe Clean Han Regular" panose="020B0500000000000000" pitchFamily="34" charset="-128"/>
                          <a:ea typeface="Adobe Clean Han Regular" panose="020B0500000000000000" pitchFamily="34" charset="-128"/>
                        </a:rPr>
                        <a:t>アジア太平洋</a:t>
                      </a: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extLst>
                  <a:ext uri="{0D108BD9-81ED-4DB2-BD59-A6C34878D82A}">
                    <a16:rowId xmlns:a16="http://schemas.microsoft.com/office/drawing/2014/main" val="3060193402"/>
                  </a:ext>
                </a:extLst>
              </a:tr>
              <a:tr h="484376">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米国</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dirty="0">
                          <a:ln>
                            <a:noFill/>
                          </a:ln>
                          <a:solidFill>
                            <a:srgbClr val="333333"/>
                          </a:solidFill>
                          <a:latin typeface="Adobe Clean Han Regular" panose="020B0500000000000000" pitchFamily="34" charset="-128"/>
                          <a:ea typeface="Adobe Clean Han Regular" panose="020B0500000000000000" pitchFamily="34" charset="-128"/>
                        </a:rPr>
                        <a:t>1 800 497 0335</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デンマーク</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(+45) 80 20 6017</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オーストラリア</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(+61) 1800 358 683</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784467813"/>
                  </a:ext>
                </a:extLst>
              </a:tr>
              <a:tr h="484376">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カナダ</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1 800 497 0335</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dirty="0">
                          <a:ln>
                            <a:noFill/>
                          </a:ln>
                          <a:solidFill>
                            <a:srgbClr val="333333"/>
                          </a:solidFill>
                          <a:latin typeface="Adobe Clean Han Regular" panose="020B0500000000000000" pitchFamily="34" charset="-128"/>
                          <a:ea typeface="Adobe Clean Han Regular" panose="020B0500000000000000" pitchFamily="34" charset="-128"/>
                        </a:rPr>
                        <a:t>フランス</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(+33) 08 05 540 755</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中国</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(+86) 108 004 400 548</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460886555"/>
                  </a:ext>
                </a:extLst>
              </a:tr>
              <a:tr h="484376">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ドイツ</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dirty="0">
                          <a:ln>
                            <a:noFill/>
                          </a:ln>
                          <a:solidFill>
                            <a:srgbClr val="333333"/>
                          </a:solidFill>
                          <a:latin typeface="Adobe Clean Han Regular" panose="020B0500000000000000" pitchFamily="34" charset="-128"/>
                          <a:ea typeface="Adobe Clean Han Regular" panose="020B0500000000000000" pitchFamily="34" charset="-128"/>
                        </a:rPr>
                        <a:t>(+49) 0800 752 2581</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香港</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(+852) 30 713 107</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396569312"/>
                  </a:ext>
                </a:extLst>
              </a:tr>
              <a:tr h="484376">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イタリア</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(+39) 800 919 224</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インド</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(+91) 0008 004 402 107</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674330025"/>
                  </a:ext>
                </a:extLst>
              </a:tr>
              <a:tr h="484376">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スウェーデン</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(+46) 0200 810 330</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dirty="0">
                          <a:ln>
                            <a:noFill/>
                          </a:ln>
                          <a:solidFill>
                            <a:srgbClr val="333333"/>
                          </a:solidFill>
                          <a:latin typeface="Adobe Clean Han Regular" panose="020B0500000000000000" pitchFamily="34" charset="-128"/>
                          <a:ea typeface="Adobe Clean Han Regular" panose="020B0500000000000000" pitchFamily="34" charset="-128"/>
                        </a:rPr>
                        <a:t>マレーシア</a:t>
                      </a:r>
                      <a:br>
                        <a:rPr lang="sk-SK" altLang="ja-JP" sz="1050" dirty="0">
                          <a:ln>
                            <a:noFill/>
                          </a:ln>
                          <a:solidFill>
                            <a:srgbClr val="333333"/>
                          </a:solidFill>
                          <a:latin typeface="Adobe Clean Han Regular" panose="020B0500000000000000" pitchFamily="34" charset="-128"/>
                          <a:ea typeface="Adobe Clean Han Regular" panose="020B0500000000000000" pitchFamily="34" charset="-128"/>
                        </a:rPr>
                      </a:br>
                      <a:r>
                        <a:rPr lang="ja-JP" sz="1050" dirty="0">
                          <a:ln>
                            <a:noFill/>
                          </a:ln>
                          <a:solidFill>
                            <a:srgbClr val="333333"/>
                          </a:solidFill>
                          <a:latin typeface="Adobe Clean Han Regular" panose="020B0500000000000000" pitchFamily="34" charset="-128"/>
                          <a:ea typeface="Adobe Clean Han Regular" panose="020B0500000000000000" pitchFamily="34" charset="-128"/>
                        </a:rPr>
                        <a:t>（有料通話）</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(+60) 1800 220 120</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673240881"/>
                  </a:ext>
                </a:extLst>
              </a:tr>
              <a:tr h="484376">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英国</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(+44) 0800 169 0454</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950" spc="-30" baseline="0" dirty="0">
                          <a:ln>
                            <a:noFill/>
                          </a:ln>
                          <a:solidFill>
                            <a:srgbClr val="333333"/>
                          </a:solidFill>
                          <a:latin typeface="Adobe Clean Han Regular" panose="020B0500000000000000" pitchFamily="34" charset="-128"/>
                          <a:ea typeface="Adobe Clean Han Regular" panose="020B0500000000000000" pitchFamily="34" charset="-128"/>
                        </a:rPr>
                        <a:t>ニュージーランド</a:t>
                      </a:r>
                      <a:r>
                        <a:rPr lang="ja-JP" sz="1050" dirty="0">
                          <a:ln>
                            <a:noFill/>
                          </a:ln>
                          <a:solidFill>
                            <a:srgbClr val="333333"/>
                          </a:solidFill>
                          <a:latin typeface="Adobe Clean Han Regular" panose="020B0500000000000000" pitchFamily="34" charset="-128"/>
                          <a:ea typeface="Adobe Clean Han Regular" panose="020B0500000000000000" pitchFamily="34" charset="-128"/>
                        </a:rPr>
                        <a:t>（有料通話）</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(+64) 050 861 4264</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3314906653"/>
                  </a:ext>
                </a:extLst>
              </a:tr>
              <a:tr h="484376">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dirty="0">
                          <a:ln>
                            <a:noFill/>
                          </a:ln>
                          <a:solidFill>
                            <a:srgbClr val="333333"/>
                          </a:solidFill>
                          <a:latin typeface="Adobe Clean Han Regular" panose="020B0500000000000000" pitchFamily="34" charset="-128"/>
                          <a:ea typeface="Adobe Clean Han Regular" panose="020B0500000000000000" pitchFamily="34" charset="-128"/>
                        </a:rPr>
                        <a:t>フィリピン</a:t>
                      </a:r>
                      <a:br>
                        <a:rPr lang="sk-SK" altLang="ja-JP" sz="1050" dirty="0">
                          <a:ln>
                            <a:noFill/>
                          </a:ln>
                          <a:solidFill>
                            <a:srgbClr val="333333"/>
                          </a:solidFill>
                          <a:latin typeface="Adobe Clean Han Regular" panose="020B0500000000000000" pitchFamily="34" charset="-128"/>
                          <a:ea typeface="Adobe Clean Han Regular" panose="020B0500000000000000" pitchFamily="34" charset="-128"/>
                        </a:rPr>
                      </a:br>
                      <a:r>
                        <a:rPr lang="ja-JP" sz="1050" dirty="0">
                          <a:ln>
                            <a:noFill/>
                          </a:ln>
                          <a:solidFill>
                            <a:srgbClr val="333333"/>
                          </a:solidFill>
                          <a:latin typeface="Adobe Clean Han Regular" panose="020B0500000000000000" pitchFamily="34" charset="-128"/>
                          <a:ea typeface="Adobe Clean Han Regular" panose="020B0500000000000000" pitchFamily="34" charset="-128"/>
                        </a:rPr>
                        <a:t>（有料通話）</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dirty="0">
                          <a:ln>
                            <a:noFill/>
                          </a:ln>
                          <a:solidFill>
                            <a:srgbClr val="333333"/>
                          </a:solidFill>
                          <a:latin typeface="Adobe Clean Han Regular" panose="020B0500000000000000" pitchFamily="34" charset="-128"/>
                          <a:ea typeface="Adobe Clean Han Regular" panose="020B0500000000000000" pitchFamily="34" charset="-128"/>
                        </a:rPr>
                        <a:t>(+63) 1 800 8908 8359</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141533898"/>
                  </a:ext>
                </a:extLst>
              </a:tr>
              <a:tr h="453425">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dirty="0">
                          <a:ln>
                            <a:noFill/>
                          </a:ln>
                          <a:solidFill>
                            <a:srgbClr val="333333"/>
                          </a:solidFill>
                          <a:latin typeface="Adobe Clean Han Regular" panose="020B0500000000000000" pitchFamily="34" charset="-128"/>
                          <a:ea typeface="Adobe Clean Han Regular" panose="020B0500000000000000" pitchFamily="34" charset="-128"/>
                        </a:rPr>
                        <a:t>シンガポール</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dirty="0">
                          <a:ln>
                            <a:noFill/>
                          </a:ln>
                          <a:solidFill>
                            <a:srgbClr val="333333"/>
                          </a:solidFill>
                          <a:latin typeface="Adobe Clean Han Regular" panose="020B0500000000000000" pitchFamily="34" charset="-128"/>
                          <a:ea typeface="Adobe Clean Han Regular" panose="020B0500000000000000" pitchFamily="34" charset="-128"/>
                        </a:rPr>
                        <a:t>(+65) 1 800 818 5220</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944698661"/>
                  </a:ext>
                </a:extLst>
              </a:tr>
              <a:tr h="453425">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韓国</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dirty="0">
                          <a:ln>
                            <a:noFill/>
                          </a:ln>
                          <a:solidFill>
                            <a:srgbClr val="333333"/>
                          </a:solidFill>
                          <a:latin typeface="Adobe Clean Han Regular" panose="020B0500000000000000" pitchFamily="34" charset="-128"/>
                          <a:ea typeface="Adobe Clean Han Regular" panose="020B0500000000000000" pitchFamily="34" charset="-128"/>
                        </a:rPr>
                        <a:t>(+82) 080 517 0880</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765298839"/>
                  </a:ext>
                </a:extLst>
              </a:tr>
              <a:tr h="484376">
                <a:tc gridSpan="2">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hMerge="1">
                  <a:txBody>
                    <a:bodyPr/>
                    <a:lstStyle/>
                    <a:p>
                      <a:endParaRPr lang="en-US"/>
                    </a:p>
                  </a:txBody>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台湾</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dirty="0">
                          <a:ln>
                            <a:noFill/>
                          </a:ln>
                          <a:solidFill>
                            <a:srgbClr val="333333"/>
                          </a:solidFill>
                          <a:latin typeface="Adobe Clean Han Regular" panose="020B0500000000000000" pitchFamily="34" charset="-128"/>
                          <a:ea typeface="Adobe Clean Han Regular" panose="020B0500000000000000" pitchFamily="34" charset="-128"/>
                        </a:rPr>
                        <a:t>(+886) 0 800 066 6381</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933816565"/>
                  </a:ext>
                </a:extLst>
              </a:tr>
            </a:tbl>
          </a:graphicData>
        </a:graphic>
      </p:graphicFrame>
      <p:graphicFrame>
        <p:nvGraphicFramePr>
          <p:cNvPr id="14" name="Table 13">
            <a:extLst>
              <a:ext uri="{FF2B5EF4-FFF2-40B4-BE49-F238E27FC236}">
                <a16:creationId xmlns:a16="http://schemas.microsoft.com/office/drawing/2014/main" id="{C39290CE-3360-4617-A922-57E16138E936}"/>
              </a:ext>
            </a:extLst>
          </p:cNvPr>
          <p:cNvGraphicFramePr>
            <a:graphicFrameLocks noGrp="1"/>
          </p:cNvGraphicFramePr>
          <p:nvPr>
            <p:extLst>
              <p:ext uri="{D42A27DB-BD31-4B8C-83A1-F6EECF244321}">
                <p14:modId xmlns:p14="http://schemas.microsoft.com/office/powerpoint/2010/main" val="1936349128"/>
              </p:ext>
            </p:extLst>
          </p:nvPr>
        </p:nvGraphicFramePr>
        <p:xfrm>
          <a:off x="93503" y="2858064"/>
          <a:ext cx="4907122" cy="687304"/>
        </p:xfrm>
        <a:graphic>
          <a:graphicData uri="http://schemas.openxmlformats.org/drawingml/2006/table">
            <a:tbl>
              <a:tblPr/>
              <a:tblGrid>
                <a:gridCol w="2453561">
                  <a:extLst>
                    <a:ext uri="{9D8B030D-6E8A-4147-A177-3AD203B41FA5}">
                      <a16:colId xmlns:a16="http://schemas.microsoft.com/office/drawing/2014/main" val="3187424537"/>
                    </a:ext>
                  </a:extLst>
                </a:gridCol>
                <a:gridCol w="2453561">
                  <a:extLst>
                    <a:ext uri="{9D8B030D-6E8A-4147-A177-3AD203B41FA5}">
                      <a16:colId xmlns:a16="http://schemas.microsoft.com/office/drawing/2014/main" val="1124856240"/>
                    </a:ext>
                  </a:extLst>
                </a:gridCol>
              </a:tblGrid>
              <a:tr h="343652">
                <a:tc>
                  <a:txBody>
                    <a:bodyPr/>
                    <a:lstStyle/>
                    <a:p>
                      <a:pPr marL="56502" marR="0" indent="0" algn="ctr" rtl="0">
                        <a:lnSpc>
                          <a:spcPct val="119000"/>
                        </a:lnSpc>
                        <a:spcBef>
                          <a:spcPts val="530"/>
                        </a:spcBef>
                        <a:spcAft>
                          <a:spcPts val="0"/>
                        </a:spcAft>
                      </a:pPr>
                      <a:r>
                        <a:rPr lang="ja-JP" sz="1000" dirty="0">
                          <a:ln>
                            <a:noFill/>
                          </a:ln>
                          <a:solidFill>
                            <a:srgbClr val="FFFFFF"/>
                          </a:solidFill>
                          <a:latin typeface="Adobe Clean Han Regular" panose="020B0500000000000000" pitchFamily="34" charset="-128"/>
                          <a:ea typeface="Adobe Clean Han Regular" panose="020B0500000000000000" pitchFamily="34" charset="-128"/>
                        </a:rPr>
                        <a:t>アジア太平洋</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2E8FFF"/>
                      </a:solidFill>
                      <a:prstDash val="solid"/>
                      <a:round/>
                      <a:headEnd type="none" w="med" len="med"/>
                      <a:tailEnd type="none" w="med" len="med"/>
                    </a:lnB>
                    <a:solidFill>
                      <a:srgbClr val="404040"/>
                    </a:solidFill>
                  </a:tcPr>
                </a:tc>
                <a:tc>
                  <a:txBody>
                    <a:bodyPr/>
                    <a:lstStyle/>
                    <a:p>
                      <a:pPr marL="186055" marR="0" indent="0" algn="ctr" rtl="0">
                        <a:lnSpc>
                          <a:spcPct val="119000"/>
                        </a:lnSpc>
                        <a:spcBef>
                          <a:spcPts val="530"/>
                        </a:spcBef>
                        <a:spcAft>
                          <a:spcPts val="0"/>
                        </a:spcAft>
                      </a:pPr>
                      <a:r>
                        <a:rPr lang="ja-JP" sz="1000" dirty="0">
                          <a:ln>
                            <a:noFill/>
                          </a:ln>
                          <a:solidFill>
                            <a:srgbClr val="FFFFFF"/>
                          </a:solidFill>
                          <a:latin typeface="Adobe Clean Han Regular" panose="020B0500000000000000" pitchFamily="34" charset="-128"/>
                          <a:ea typeface="Adobe Clean Han Regular" panose="020B0500000000000000" pitchFamily="34" charset="-128"/>
                        </a:rPr>
                        <a:t>日本*</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0068E1"/>
                      </a:solidFill>
                      <a:prstDash val="solid"/>
                      <a:round/>
                      <a:headEnd type="none" w="med" len="med"/>
                      <a:tailEnd type="none" w="med" len="med"/>
                    </a:lnB>
                    <a:solidFill>
                      <a:srgbClr val="404040"/>
                    </a:solidFill>
                  </a:tcPr>
                </a:tc>
                <a:extLst>
                  <a:ext uri="{0D108BD9-81ED-4DB2-BD59-A6C34878D82A}">
                    <a16:rowId xmlns:a16="http://schemas.microsoft.com/office/drawing/2014/main" val="2956214165"/>
                  </a:ext>
                </a:extLst>
              </a:tr>
              <a:tr h="343652">
                <a:tc>
                  <a:txBody>
                    <a:bodyPr/>
                    <a:lstStyle/>
                    <a:p>
                      <a:pPr marL="232397" marR="264160" indent="115570" algn="ctr" rtl="0">
                        <a:lnSpc>
                          <a:spcPct val="97000"/>
                        </a:lnSpc>
                        <a:spcBef>
                          <a:spcPts val="1800"/>
                        </a:spcBef>
                        <a:spcAft>
                          <a:spcPts val="0"/>
                        </a:spcAft>
                      </a:pPr>
                      <a:r>
                        <a:rPr lang="ja-JP" sz="1000" dirty="0">
                          <a:ln>
                            <a:noFill/>
                          </a:ln>
                          <a:solidFill>
                            <a:srgbClr val="020302"/>
                          </a:solidFill>
                          <a:latin typeface="Adobe Clean Han Regular" panose="020B0500000000000000" pitchFamily="34" charset="-128"/>
                          <a:ea typeface="Adobe Clean Han Regular" panose="020B0500000000000000" pitchFamily="34" charset="-128"/>
                        </a:rPr>
                        <a:t>午前 9:00 ～午後 5:00</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2E8FFF"/>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244475" marR="276860" indent="103492" algn="ctr" rtl="0">
                        <a:lnSpc>
                          <a:spcPct val="97000"/>
                        </a:lnSpc>
                        <a:spcBef>
                          <a:spcPts val="1800"/>
                        </a:spcBef>
                        <a:spcAft>
                          <a:spcPts val="0"/>
                        </a:spcAft>
                      </a:pPr>
                      <a:r>
                        <a:rPr lang="ja-JP" sz="1000" dirty="0">
                          <a:ln>
                            <a:noFill/>
                          </a:ln>
                          <a:solidFill>
                            <a:srgbClr val="020302"/>
                          </a:solidFill>
                          <a:latin typeface="Adobe Clean Han Regular" panose="020B0500000000000000" pitchFamily="34" charset="-128"/>
                          <a:ea typeface="Adobe Clean Han Regular" panose="020B0500000000000000" pitchFamily="34" charset="-128"/>
                        </a:rPr>
                        <a:t>午前 9:00 ～午後 5:30</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0068E1"/>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4232553925"/>
                  </a:ext>
                </a:extLst>
              </a:tr>
            </a:tbl>
          </a:graphicData>
        </a:graphic>
      </p:graphicFrame>
      <p:sp>
        <p:nvSpPr>
          <p:cNvPr id="16" name="TextBox 15">
            <a:extLst>
              <a:ext uri="{FF2B5EF4-FFF2-40B4-BE49-F238E27FC236}">
                <a16:creationId xmlns:a16="http://schemas.microsoft.com/office/drawing/2014/main" id="{1CED70F7-374A-498C-A112-2275E9099B61}"/>
              </a:ext>
            </a:extLst>
          </p:cNvPr>
          <p:cNvSpPr txBox="1"/>
          <p:nvPr/>
        </p:nvSpPr>
        <p:spPr>
          <a:xfrm>
            <a:off x="93503" y="3578495"/>
            <a:ext cx="6119812" cy="964431"/>
          </a:xfrm>
          <a:prstGeom prst="rect">
            <a:avLst/>
          </a:prstGeom>
          <a:noFill/>
        </p:spPr>
        <p:txBody>
          <a:bodyPr wrap="square" lIns="91440" tIns="45720" rIns="91440" bIns="45720" anchor="t">
            <a:spAutoFit/>
          </a:bodyPr>
          <a:lstStyle/>
          <a:p>
            <a:pPr marL="0" marR="0" indent="0" algn="l">
              <a:lnSpc>
                <a:spcPct val="119000"/>
              </a:lnSpc>
              <a:spcBef>
                <a:spcPts val="0"/>
              </a:spcBef>
              <a:spcAft>
                <a:spcPts val="300"/>
              </a:spcAft>
            </a:pPr>
            <a:r>
              <a:rPr lang="ja-JP" sz="1050" i="1" dirty="0">
                <a:ln>
                  <a:noFill/>
                </a:ln>
                <a:solidFill>
                  <a:srgbClr val="000000"/>
                </a:solidFill>
                <a:latin typeface="Adobe Clean Han Normal" panose="020B0400000000000000" pitchFamily="34" charset="-128"/>
                <a:ea typeface="Adobe Clean Han Normal" panose="020B0400000000000000" pitchFamily="34" charset="-128"/>
              </a:rPr>
              <a:t>例外：</a:t>
            </a:r>
          </a:p>
          <a:p>
            <a:pPr marL="0" marR="0" indent="0" algn="l">
              <a:lnSpc>
                <a:spcPct val="119000"/>
              </a:lnSpc>
              <a:spcBef>
                <a:spcPts val="0"/>
              </a:spcBef>
              <a:spcAft>
                <a:spcPts val="300"/>
              </a:spcAft>
            </a:pPr>
            <a:r>
              <a:rPr lang="ja-JP" sz="1050" i="1" dirty="0">
                <a:ln>
                  <a:noFill/>
                </a:ln>
                <a:solidFill>
                  <a:srgbClr val="000000"/>
                </a:solidFill>
                <a:latin typeface="Adobe Clean Han Normal" panose="020B0400000000000000" pitchFamily="34" charset="-128"/>
                <a:ea typeface="Adobe Clean Han Normal" panose="020B0400000000000000" pitchFamily="34" charset="-128"/>
              </a:rPr>
              <a:t>*サポートで対応している言語は、英語および日本語のみです。</a:t>
            </a:r>
          </a:p>
          <a:p>
            <a:pPr marL="0" marR="0" indent="0" algn="l">
              <a:lnSpc>
                <a:spcPct val="119000"/>
              </a:lnSpc>
              <a:spcBef>
                <a:spcPts val="0"/>
              </a:spcBef>
              <a:spcAft>
                <a:spcPts val="300"/>
              </a:spcAft>
            </a:pPr>
            <a:r>
              <a:rPr lang="ja-JP" sz="1050" i="1" dirty="0">
                <a:ln>
                  <a:noFill/>
                </a:ln>
                <a:solidFill>
                  <a:srgbClr val="000000"/>
                </a:solidFill>
                <a:latin typeface="Adobe Clean Han Normal" panose="020B0400000000000000" pitchFamily="34" charset="-128"/>
                <a:ea typeface="Adobe Clean Han Normal" panose="020B0400000000000000" pitchFamily="34" charset="-128"/>
              </a:rPr>
              <a:t>Adobe Commerce のサポートは、日本語に対応していません。</a:t>
            </a:r>
          </a:p>
          <a:p>
            <a:pPr marL="0" marR="0" indent="0" algn="l">
              <a:lnSpc>
                <a:spcPct val="119000"/>
              </a:lnSpc>
              <a:spcBef>
                <a:spcPts val="0"/>
              </a:spcBef>
              <a:spcAft>
                <a:spcPts val="300"/>
              </a:spcAft>
            </a:pPr>
            <a:r>
              <a:rPr lang="ja-JP" altLang="en-US" sz="1050" i="1" dirty="0">
                <a:ln>
                  <a:noFill/>
                </a:ln>
                <a:solidFill>
                  <a:srgbClr val="000000"/>
                </a:solidFill>
                <a:latin typeface="Adobe Clean Han Normal" panose="020B0400000000000000" pitchFamily="34" charset="-128"/>
                <a:ea typeface="Adobe Clean Han Normal" panose="020B0400000000000000" pitchFamily="34" charset="-128"/>
              </a:rPr>
              <a:t>（日本語サポート）</a:t>
            </a:r>
            <a:r>
              <a:rPr lang="en-US" altLang="ja-JP" sz="1050" i="1" dirty="0">
                <a:ln>
                  <a:noFill/>
                </a:ln>
                <a:solidFill>
                  <a:srgbClr val="000000"/>
                </a:solidFill>
                <a:latin typeface="Adobe Clean Han Normal" panose="020B0400000000000000" pitchFamily="34" charset="-128"/>
                <a:ea typeface="Adobe Clean Han Normal" panose="020B0400000000000000" pitchFamily="34" charset="-128"/>
              </a:rPr>
              <a:t>P2</a:t>
            </a:r>
            <a:r>
              <a:rPr lang="ja-JP" altLang="en-US" sz="1050" i="1" dirty="0">
                <a:ln>
                  <a:noFill/>
                </a:ln>
                <a:solidFill>
                  <a:srgbClr val="000000"/>
                </a:solidFill>
                <a:latin typeface="Adobe Clean Han Normal" panose="020B0400000000000000" pitchFamily="34" charset="-128"/>
                <a:ea typeface="Adobe Clean Han Normal" panose="020B0400000000000000" pitchFamily="34" charset="-128"/>
              </a:rPr>
              <a:t>、</a:t>
            </a:r>
            <a:r>
              <a:rPr lang="en-US" altLang="ja-JP" sz="1050" i="1" dirty="0">
                <a:ln>
                  <a:noFill/>
                </a:ln>
                <a:solidFill>
                  <a:srgbClr val="000000"/>
                </a:solidFill>
                <a:latin typeface="Adobe Clean Han Normal" panose="020B0400000000000000" pitchFamily="34" charset="-128"/>
                <a:ea typeface="Adobe Clean Han Normal" panose="020B0400000000000000" pitchFamily="34" charset="-128"/>
              </a:rPr>
              <a:t>P3</a:t>
            </a:r>
            <a:r>
              <a:rPr lang="ja-JP" altLang="en-US" sz="1050" i="1" dirty="0">
                <a:ln>
                  <a:noFill/>
                </a:ln>
                <a:solidFill>
                  <a:srgbClr val="000000"/>
                </a:solidFill>
                <a:latin typeface="Adobe Clean Han Normal" panose="020B0400000000000000" pitchFamily="34" charset="-128"/>
                <a:ea typeface="Adobe Clean Han Normal" panose="020B0400000000000000" pitchFamily="34" charset="-128"/>
              </a:rPr>
              <a:t>、</a:t>
            </a:r>
            <a:r>
              <a:rPr lang="en-US" altLang="ja-JP" sz="1050" i="1" dirty="0">
                <a:ln>
                  <a:noFill/>
                </a:ln>
                <a:solidFill>
                  <a:srgbClr val="000000"/>
                </a:solidFill>
                <a:latin typeface="Adobe Clean Han Normal" panose="020B0400000000000000" pitchFamily="34" charset="-128"/>
                <a:ea typeface="Adobe Clean Han Normal" panose="020B0400000000000000" pitchFamily="34" charset="-128"/>
              </a:rPr>
              <a:t>P4 </a:t>
            </a:r>
            <a:r>
              <a:rPr lang="ja-JP" altLang="en-US" sz="1050" i="1" dirty="0">
                <a:ln>
                  <a:noFill/>
                </a:ln>
                <a:solidFill>
                  <a:srgbClr val="000000"/>
                </a:solidFill>
                <a:latin typeface="Adobe Clean Han Normal" panose="020B0400000000000000" pitchFamily="34" charset="-128"/>
                <a:ea typeface="Adobe Clean Han Normal" panose="020B0400000000000000" pitchFamily="34" charset="-128"/>
              </a:rPr>
              <a:t>の場合は、営業時間内のみの対応です。</a:t>
            </a:r>
            <a:endParaRPr lang="ja-JP" sz="1050" i="1" dirty="0">
              <a:ln>
                <a:noFill/>
              </a:ln>
              <a:solidFill>
                <a:srgbClr val="000000"/>
              </a:solidFill>
              <a:latin typeface="Adobe Clean Han Normal" panose="020B0400000000000000" pitchFamily="34" charset="-128"/>
              <a:ea typeface="Adobe Clean Han Normal" panose="020B0400000000000000" pitchFamily="34" charset="-128"/>
            </a:endParaRPr>
          </a:p>
        </p:txBody>
      </p:sp>
      <p:sp>
        <p:nvSpPr>
          <p:cNvPr id="18" name="TextBox 17">
            <a:extLst>
              <a:ext uri="{FF2B5EF4-FFF2-40B4-BE49-F238E27FC236}">
                <a16:creationId xmlns:a16="http://schemas.microsoft.com/office/drawing/2014/main" id="{F7FF16D8-70CE-4E3E-A4FF-DC01B70C76AD}"/>
              </a:ext>
            </a:extLst>
          </p:cNvPr>
          <p:cNvSpPr txBox="1"/>
          <p:nvPr/>
        </p:nvSpPr>
        <p:spPr>
          <a:xfrm>
            <a:off x="2788" y="6086511"/>
            <a:ext cx="5694975" cy="409856"/>
          </a:xfrm>
          <a:prstGeom prst="rect">
            <a:avLst/>
          </a:prstGeom>
          <a:solidFill>
            <a:schemeClr val="bg1"/>
          </a:solidFill>
        </p:spPr>
        <p:txBody>
          <a:bodyPr wrap="square" lIns="91440" tIns="45720" rIns="91440" bIns="45720" anchor="t">
            <a:spAutoFit/>
          </a:bodyPr>
          <a:lstStyle/>
          <a:p>
            <a:pPr>
              <a:lnSpc>
                <a:spcPct val="119000"/>
              </a:lnSpc>
              <a:spcAft>
                <a:spcPts val="1400"/>
              </a:spcAft>
            </a:pPr>
            <a:r>
              <a:rPr lang="ja-JP" sz="900" i="1" spc="-30" dirty="0">
                <a:ln>
                  <a:noFill/>
                </a:ln>
                <a:solidFill>
                  <a:srgbClr val="000000"/>
                </a:solidFill>
                <a:latin typeface="Adobe Clean Han Normal" panose="020B0400000000000000" pitchFamily="34" charset="-128"/>
                <a:ea typeface="Adobe Clean Han Normal" panose="020B0400000000000000" pitchFamily="34" charset="-128"/>
              </a:rPr>
              <a:t>お住まいの地域で利用可能なカスタマーケアの電話番号がない場合は、</a:t>
            </a:r>
            <a:r>
              <a:rPr lang="ja-JP" sz="900" b="1" i="1" spc="-30" dirty="0">
                <a:ln>
                  <a:noFill/>
                </a:ln>
                <a:solidFill>
                  <a:srgbClr val="000000"/>
                </a:solidFill>
                <a:latin typeface="Adobe Clean Han Normal" panose="020B0400000000000000" pitchFamily="34" charset="-128"/>
                <a:ea typeface="Adobe Clean Han Normal" panose="020B0400000000000000" pitchFamily="34" charset="-128"/>
              </a:rPr>
              <a:t>+1 800 497 0335</a:t>
            </a:r>
            <a:r>
              <a:rPr lang="ja-JP" sz="900" i="1" spc="-30" dirty="0">
                <a:ln>
                  <a:noFill/>
                </a:ln>
                <a:solidFill>
                  <a:srgbClr val="000000"/>
                </a:solidFill>
                <a:latin typeface="Adobe Clean Han Normal" panose="020B0400000000000000" pitchFamily="34" charset="-128"/>
                <a:ea typeface="Adobe Clean Han Normal" panose="020B0400000000000000" pitchFamily="34" charset="-128"/>
              </a:rPr>
              <a:t> をご利用ください。</a:t>
            </a:r>
            <a:br>
              <a:rPr lang="sk-SK" altLang="ja-JP" sz="900" i="1" spc="-30" dirty="0">
                <a:ln>
                  <a:noFill/>
                </a:ln>
                <a:solidFill>
                  <a:srgbClr val="000000"/>
                </a:solidFill>
                <a:latin typeface="Adobe Clean Han Normal" panose="020B0400000000000000" pitchFamily="34" charset="-128"/>
                <a:ea typeface="Adobe Clean Han Normal" panose="020B0400000000000000" pitchFamily="34" charset="-128"/>
              </a:rPr>
            </a:br>
            <a:r>
              <a:rPr lang="ja-JP" sz="900" i="1" spc="-30" dirty="0">
                <a:ln>
                  <a:noFill/>
                </a:ln>
                <a:solidFill>
                  <a:srgbClr val="000000"/>
                </a:solidFill>
                <a:latin typeface="Adobe Clean Han Normal" panose="020B0400000000000000" pitchFamily="34" charset="-128"/>
                <a:ea typeface="Adobe Clean Han Normal" panose="020B0400000000000000" pitchFamily="34" charset="-128"/>
              </a:rPr>
              <a:t>ただし、これは米国の番号ですので、お住まいの地域に応じて電話料金がかかります。ご注意ください。</a:t>
            </a:r>
            <a:r>
              <a:rPr lang="ja-JP" sz="900" i="1" spc="-30" dirty="0">
                <a:solidFill>
                  <a:srgbClr val="000000"/>
                </a:solidFill>
                <a:latin typeface="Adobe Clean Han Normal" panose="020B0400000000000000" pitchFamily="34" charset="-128"/>
                <a:ea typeface="Adobe Clean Han Normal" panose="020B0400000000000000" pitchFamily="34" charset="-128"/>
              </a:rPr>
              <a:t> </a:t>
            </a:r>
          </a:p>
        </p:txBody>
      </p:sp>
      <p:graphicFrame>
        <p:nvGraphicFramePr>
          <p:cNvPr id="4" name="Table 3">
            <a:extLst>
              <a:ext uri="{FF2B5EF4-FFF2-40B4-BE49-F238E27FC236}">
                <a16:creationId xmlns:a16="http://schemas.microsoft.com/office/drawing/2014/main" id="{F48019B9-45AD-453D-A7EA-7143C84742FD}"/>
              </a:ext>
            </a:extLst>
          </p:cNvPr>
          <p:cNvGraphicFramePr>
            <a:graphicFrameLocks noGrp="1"/>
          </p:cNvGraphicFramePr>
          <p:nvPr>
            <p:extLst>
              <p:ext uri="{D42A27DB-BD31-4B8C-83A1-F6EECF244321}">
                <p14:modId xmlns:p14="http://schemas.microsoft.com/office/powerpoint/2010/main" val="738514726"/>
              </p:ext>
            </p:extLst>
          </p:nvPr>
        </p:nvGraphicFramePr>
        <p:xfrm>
          <a:off x="76653" y="4637677"/>
          <a:ext cx="5043988" cy="1394460"/>
        </p:xfrm>
        <a:graphic>
          <a:graphicData uri="http://schemas.openxmlformats.org/drawingml/2006/table">
            <a:tbl>
              <a:tblPr firstRow="1" bandRow="1">
                <a:tableStyleId>{5C22544A-7EE6-4342-B048-85BDC9FD1C3A}</a:tableStyleId>
              </a:tblPr>
              <a:tblGrid>
                <a:gridCol w="1260997">
                  <a:extLst>
                    <a:ext uri="{9D8B030D-6E8A-4147-A177-3AD203B41FA5}">
                      <a16:colId xmlns:a16="http://schemas.microsoft.com/office/drawing/2014/main" val="3905082595"/>
                    </a:ext>
                  </a:extLst>
                </a:gridCol>
                <a:gridCol w="1260997">
                  <a:extLst>
                    <a:ext uri="{9D8B030D-6E8A-4147-A177-3AD203B41FA5}">
                      <a16:colId xmlns:a16="http://schemas.microsoft.com/office/drawing/2014/main" val="1596495172"/>
                    </a:ext>
                  </a:extLst>
                </a:gridCol>
                <a:gridCol w="1260997">
                  <a:extLst>
                    <a:ext uri="{9D8B030D-6E8A-4147-A177-3AD203B41FA5}">
                      <a16:colId xmlns:a16="http://schemas.microsoft.com/office/drawing/2014/main" val="1045455434"/>
                    </a:ext>
                  </a:extLst>
                </a:gridCol>
                <a:gridCol w="1260997">
                  <a:extLst>
                    <a:ext uri="{9D8B030D-6E8A-4147-A177-3AD203B41FA5}">
                      <a16:colId xmlns:a16="http://schemas.microsoft.com/office/drawing/2014/main" val="625743961"/>
                    </a:ext>
                  </a:extLst>
                </a:gridCol>
              </a:tblGrid>
              <a:tr h="165772">
                <a:tc gridSpan="4">
                  <a:txBody>
                    <a:bodyPr/>
                    <a:lstStyle/>
                    <a:p>
                      <a:pPr lvl="0" algn="ctr">
                        <a:buNone/>
                      </a:pPr>
                      <a:r>
                        <a:rPr lang="ja-JP" sz="1050" dirty="0">
                          <a:latin typeface="Adobe Clean Han Regular" panose="020B0500000000000000" pitchFamily="34" charset="-128"/>
                          <a:ea typeface="Adobe Clean Han Regular" panose="020B0500000000000000" pitchFamily="34" charset="-128"/>
                        </a:rPr>
                        <a:t>Marketo Engage 電話サポート</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rgbClr val="0068E1"/>
                      </a:solidFill>
                      <a:prstDash val="solid"/>
                      <a:round/>
                      <a:headEnd type="none" w="med" len="med"/>
                      <a:tailEnd type="none" w="med" len="med"/>
                    </a:lnB>
                    <a:solidFill>
                      <a:srgbClr val="40404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42403298"/>
                  </a:ext>
                </a:extLst>
              </a:tr>
              <a:tr h="272339">
                <a:tc>
                  <a:txBody>
                    <a:bodyPr/>
                    <a:lstStyle/>
                    <a:p>
                      <a:pPr rtl="0" fontAlgn="base"/>
                      <a:r>
                        <a:rPr lang="ja-JP" sz="1050" b="1">
                          <a:latin typeface="Adobe Clean Han Regular" panose="020B0500000000000000" pitchFamily="34" charset="-128"/>
                          <a:ea typeface="Adobe Clean Han Regular" panose="020B0500000000000000" pitchFamily="34" charset="-128"/>
                        </a:rPr>
                        <a:t>南北アメリカ </a:t>
                      </a:r>
                    </a:p>
                  </a:txBody>
                  <a:tcPr>
                    <a:lnL w="12700" cap="flat" cmpd="sng" algn="ctr">
                      <a:solidFill>
                        <a:schemeClr val="bg2"/>
                      </a:solidFill>
                      <a:prstDash val="solid"/>
                      <a:round/>
                      <a:headEnd type="none" w="med" len="med"/>
                      <a:tailEnd type="none" w="med" len="med"/>
                    </a:lnL>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ja-JP" sz="1050" b="1" i="0" u="none" strike="noStrike" noProof="0" dirty="0">
                          <a:latin typeface="Adobe Clean Han Regular" panose="020B0500000000000000" pitchFamily="34" charset="-128"/>
                          <a:ea typeface="Adobe Clean Han Regular" panose="020B0500000000000000" pitchFamily="34" charset="-128"/>
                        </a:rPr>
                        <a:t>ヨーロッパ、</a:t>
                      </a:r>
                      <a:br>
                        <a:rPr lang="sk-SK" altLang="ja-JP" sz="1050" b="1" i="0" u="none" strike="noStrike" noProof="0" dirty="0">
                          <a:latin typeface="Adobe Clean Han Regular" panose="020B0500000000000000" pitchFamily="34" charset="-128"/>
                          <a:ea typeface="Adobe Clean Han Regular" panose="020B0500000000000000" pitchFamily="34" charset="-128"/>
                        </a:rPr>
                      </a:br>
                      <a:r>
                        <a:rPr lang="ja-JP" sz="1050" b="1" i="0" u="none" strike="noStrike" noProof="0" dirty="0">
                          <a:latin typeface="Adobe Clean Han Regular" panose="020B0500000000000000" pitchFamily="34" charset="-128"/>
                          <a:ea typeface="Adobe Clean Han Regular" panose="020B0500000000000000" pitchFamily="34" charset="-128"/>
                        </a:rPr>
                        <a:t>中東、アフリカ</a:t>
                      </a:r>
                    </a:p>
                  </a:txBody>
                  <a:tcP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ja-JP" sz="1050" b="1" i="0" u="none" strike="noStrike" noProof="0" dirty="0">
                          <a:latin typeface="Adobe Clean Han Regular" panose="020B0500000000000000" pitchFamily="34" charset="-128"/>
                          <a:ea typeface="Adobe Clean Han Regular" panose="020B0500000000000000" pitchFamily="34" charset="-128"/>
                        </a:rPr>
                        <a:t>アジア太平洋 </a:t>
                      </a:r>
                    </a:p>
                  </a:txBody>
                  <a:tcP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ja-JP" sz="1050" b="1" i="0" u="none" strike="noStrike" noProof="0">
                          <a:latin typeface="Adobe Clean Han Regular" panose="020B0500000000000000" pitchFamily="34" charset="-128"/>
                          <a:ea typeface="Adobe Clean Han Regular" panose="020B0500000000000000" pitchFamily="34" charset="-128"/>
                        </a:rPr>
                        <a:t>日本</a:t>
                      </a:r>
                    </a:p>
                  </a:txBody>
                  <a:tcPr>
                    <a:lnR w="12700" cap="flat" cmpd="sng" algn="ctr">
                      <a:solidFill>
                        <a:schemeClr val="bg2"/>
                      </a:solidFill>
                      <a:prstDash val="solid"/>
                      <a:round/>
                      <a:headEnd type="none" w="med" len="med"/>
                      <a:tailEnd type="none" w="med" len="med"/>
                    </a:ln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42461095"/>
                  </a:ext>
                </a:extLst>
              </a:tr>
              <a:tr h="378907">
                <a:tc>
                  <a:txBody>
                    <a:bodyPr/>
                    <a:lstStyle/>
                    <a:p>
                      <a:pPr lvl="0">
                        <a:buNone/>
                      </a:pPr>
                      <a:r>
                        <a:rPr lang="ja-JP" sz="1050" b="0" i="0" u="none" strike="noStrike" noProof="0">
                          <a:latin typeface="Adobe Clean Han Regular" panose="020B0500000000000000" pitchFamily="34" charset="-128"/>
                          <a:ea typeface="Adobe Clean Han Regular" panose="020B0500000000000000" pitchFamily="34" charset="-128"/>
                        </a:rPr>
                        <a:t>無料通話： +1 877 270 6586</a:t>
                      </a:r>
                      <a:r>
                        <a:rPr lang="ja-JP" sz="1050" b="1" i="0" u="none" strike="noStrike" noProof="0">
                          <a:latin typeface="Adobe Clean Han Regular" panose="020B0500000000000000" pitchFamily="34" charset="-128"/>
                          <a:ea typeface="Adobe Clean Han Regular" panose="020B0500000000000000" pitchFamily="34" charset="-128"/>
                        </a:rPr>
                        <a:t> </a:t>
                      </a:r>
                    </a:p>
                    <a:p>
                      <a:pPr lvl="0" algn="l" rtl="0">
                        <a:buNone/>
                      </a:pPr>
                      <a:endParaRPr lang="en-US" sz="1050" b="1" i="0" u="none" strike="noStrike" noProof="0">
                        <a:effectLst/>
                        <a:latin typeface="Adobe Clean Han Regular" panose="020B0500000000000000" pitchFamily="34" charset="-128"/>
                        <a:ea typeface="Adobe Clean Han Regular" panose="020B0500000000000000" pitchFamily="34" charset="-128"/>
                      </a:endParaRPr>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ja-JP" sz="1050" b="0" i="0" u="none" strike="noStrike" noProof="0" dirty="0">
                          <a:latin typeface="Adobe Clean Han Regular" panose="020B0500000000000000" pitchFamily="34" charset="-128"/>
                          <a:ea typeface="Adobe Clean Han Regular" panose="020B0500000000000000" pitchFamily="34" charset="-128"/>
                        </a:rPr>
                        <a:t>英国： </a:t>
                      </a:r>
                      <a:br>
                        <a:rPr lang="sk-SK" altLang="ja-JP" sz="1050" b="0" i="0" u="none" strike="noStrike" noProof="0" dirty="0">
                          <a:latin typeface="Adobe Clean Han Regular" panose="020B0500000000000000" pitchFamily="34" charset="-128"/>
                          <a:ea typeface="Adobe Clean Han Regular" panose="020B0500000000000000" pitchFamily="34" charset="-128"/>
                        </a:rPr>
                      </a:br>
                      <a:r>
                        <a:rPr lang="ja-JP" sz="1050" b="0" i="0" u="none" strike="noStrike" noProof="0" dirty="0">
                          <a:latin typeface="Adobe Clean Han Regular" panose="020B0500000000000000" pitchFamily="34" charset="-128"/>
                          <a:ea typeface="Adobe Clean Han Regular" panose="020B0500000000000000" pitchFamily="34" charset="-128"/>
                        </a:rPr>
                        <a:t>0800 151 3030 </a:t>
                      </a:r>
                    </a:p>
                    <a:p>
                      <a:pPr lvl="0">
                        <a:buNone/>
                      </a:pPr>
                      <a:r>
                        <a:rPr lang="ja-JP" sz="1050" b="0" i="0" u="none" strike="noStrike" noProof="0" dirty="0">
                          <a:latin typeface="Adobe Clean Han Regular" panose="020B0500000000000000" pitchFamily="34" charset="-128"/>
                          <a:ea typeface="Adobe Clean Han Regular" panose="020B0500000000000000" pitchFamily="34" charset="-128"/>
                        </a:rPr>
                        <a:t>ヨーロッパ： +353 1 242 3030 </a:t>
                      </a: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ja-JP" sz="1050" b="0" i="0" u="none" strike="noStrike" noProof="0" dirty="0">
                          <a:latin typeface="Adobe Clean Han Regular" panose="020B0500000000000000" pitchFamily="34" charset="-128"/>
                          <a:ea typeface="Adobe Clean Han Regular" panose="020B0500000000000000" pitchFamily="34" charset="-128"/>
                        </a:rPr>
                        <a:t>オーストラリア： +61 2 8031 8188</a:t>
                      </a: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ja-JP" sz="1050" b="0" i="0" u="none" strike="noStrike" noProof="0" dirty="0">
                          <a:latin typeface="Adobe Clean Han Regular" panose="020B0500000000000000" pitchFamily="34" charset="-128"/>
                          <a:ea typeface="Adobe Clean Han Regular" panose="020B0500000000000000" pitchFamily="34" charset="-128"/>
                        </a:rPr>
                        <a:t>+81 3 6478 6080</a:t>
                      </a:r>
                    </a:p>
                  </a:txBody>
                  <a:tcP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020770920"/>
                  </a:ext>
                </a:extLst>
              </a:tr>
            </a:tbl>
          </a:graphicData>
        </a:graphic>
      </p:graphicFrame>
    </p:spTree>
    <p:extLst>
      <p:ext uri="{BB962C8B-B14F-4D97-AF65-F5344CB8AC3E}">
        <p14:creationId xmlns:p14="http://schemas.microsoft.com/office/powerpoint/2010/main" val="123257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21AC-0EDF-44F2-B440-3635BA2E94E8}"/>
              </a:ext>
            </a:extLst>
          </p:cNvPr>
          <p:cNvSpPr>
            <a:spLocks noGrp="1"/>
          </p:cNvSpPr>
          <p:nvPr>
            <p:ph type="title"/>
          </p:nvPr>
        </p:nvSpPr>
        <p:spPr/>
        <p:txBody>
          <a:bodyPr/>
          <a:lstStyle/>
          <a:p>
            <a:r>
              <a:rPr lang="ja-JP" dirty="0">
                <a:ea typeface="Adobe Clean Han ExtraBold" panose="020B0800000000000000" pitchFamily="34" charset="-128"/>
              </a:rPr>
              <a:t>アドビカスタマーサポート：優先度の定義</a:t>
            </a:r>
          </a:p>
        </p:txBody>
      </p:sp>
      <p:sp>
        <p:nvSpPr>
          <p:cNvPr id="5" name="TextBox 4">
            <a:extLst>
              <a:ext uri="{FF2B5EF4-FFF2-40B4-BE49-F238E27FC236}">
                <a16:creationId xmlns:a16="http://schemas.microsoft.com/office/drawing/2014/main" id="{C1FDFA61-173B-4D97-A09B-70A4BF7CDB94}"/>
              </a:ext>
            </a:extLst>
          </p:cNvPr>
          <p:cNvSpPr txBox="1"/>
          <p:nvPr/>
        </p:nvSpPr>
        <p:spPr>
          <a:xfrm>
            <a:off x="161924" y="921649"/>
            <a:ext cx="11719179" cy="853182"/>
          </a:xfrm>
          <a:prstGeom prst="rect">
            <a:avLst/>
          </a:prstGeom>
          <a:noFill/>
        </p:spPr>
        <p:txBody>
          <a:bodyPr wrap="square">
            <a:spAutoFit/>
          </a:bodyPr>
          <a:lstStyle/>
          <a:p>
            <a:pPr marL="76200" marR="0" indent="0" algn="l">
              <a:lnSpc>
                <a:spcPct val="119000"/>
              </a:lnSpc>
              <a:spcBef>
                <a:spcPts val="0"/>
              </a:spcBef>
              <a:spcAft>
                <a:spcPts val="600"/>
              </a:spcAft>
            </a:pPr>
            <a:r>
              <a:rPr lang="ja-JP" sz="1400" dirty="0">
                <a:ln>
                  <a:noFill/>
                </a:ln>
                <a:solidFill>
                  <a:srgbClr val="000000"/>
                </a:solidFill>
                <a:latin typeface="Adobe Clean Han Normal" panose="020B0400000000000000" pitchFamily="34" charset="-128"/>
                <a:ea typeface="Adobe Clean Han Normal" panose="020B0400000000000000" pitchFamily="34" charset="-128"/>
              </a:rPr>
              <a:t>お問い合わせに対する応答時間や対応は、お客様から報告された業務への影響具合の評価に応じて決定されます。業務への影響が重大であるほど、優先度も高くなります。適切な優先度の判定のために、以下のガイドラインを参考にしてください。 </a:t>
            </a:r>
          </a:p>
          <a:p>
            <a:pPr marL="0" marR="0" indent="0" algn="l">
              <a:lnSpc>
                <a:spcPct val="119000"/>
              </a:lnSpc>
              <a:spcBef>
                <a:spcPts val="0"/>
              </a:spcBef>
              <a:spcAft>
                <a:spcPts val="600"/>
              </a:spcAft>
            </a:pPr>
            <a:r>
              <a:rPr lang="ja-JP" sz="1000" dirty="0">
                <a:ln>
                  <a:noFill/>
                </a:ln>
                <a:solidFill>
                  <a:srgbClr val="000000"/>
                </a:solidFill>
                <a:latin typeface="Adobe Clean Han Normal" panose="020B0400000000000000" pitchFamily="34" charset="-128"/>
                <a:ea typeface="Adobe Clean Han Normal" panose="020B0400000000000000" pitchFamily="34" charset="-128"/>
              </a:rPr>
              <a:t> </a:t>
            </a:r>
          </a:p>
        </p:txBody>
      </p:sp>
      <p:sp>
        <p:nvSpPr>
          <p:cNvPr id="7" name="TextBox 6">
            <a:extLst>
              <a:ext uri="{FF2B5EF4-FFF2-40B4-BE49-F238E27FC236}">
                <a16:creationId xmlns:a16="http://schemas.microsoft.com/office/drawing/2014/main" id="{0C8EAF3D-064C-4295-9191-914218063F5D}"/>
              </a:ext>
            </a:extLst>
          </p:cNvPr>
          <p:cNvSpPr txBox="1"/>
          <p:nvPr/>
        </p:nvSpPr>
        <p:spPr>
          <a:xfrm>
            <a:off x="310896" y="1602192"/>
            <a:ext cx="5785104" cy="665310"/>
          </a:xfrm>
          <a:prstGeom prst="rect">
            <a:avLst/>
          </a:prstGeom>
          <a:noFill/>
        </p:spPr>
        <p:txBody>
          <a:bodyPr wrap="square">
            <a:spAutoFit/>
          </a:bodyPr>
          <a:lstStyle/>
          <a:p>
            <a:pPr marL="0" marR="0" indent="0" algn="l">
              <a:lnSpc>
                <a:spcPct val="119000"/>
              </a:lnSpc>
              <a:spcBef>
                <a:spcPts val="0"/>
              </a:spcBef>
              <a:spcAft>
                <a:spcPts val="600"/>
              </a:spcAft>
            </a:pPr>
            <a:r>
              <a:rPr lang="ja-JP" sz="1400" b="1" dirty="0">
                <a:ln>
                  <a:noFill/>
                </a:ln>
                <a:solidFill>
                  <a:srgbClr val="000000"/>
                </a:solidFill>
                <a:latin typeface="Adobe Clean Han ExtraBold" panose="020B0800000000000000" pitchFamily="34" charset="-128"/>
                <a:ea typeface="Adobe Clean Han ExtraBold" panose="020B0800000000000000" pitchFamily="34" charset="-128"/>
              </a:rPr>
              <a:t>サービスレベルターゲット：初期対応と優先度の定義</a:t>
            </a:r>
          </a:p>
          <a:p>
            <a:pPr marL="0" marR="0" indent="0" algn="l">
              <a:lnSpc>
                <a:spcPct val="119000"/>
              </a:lnSpc>
              <a:spcBef>
                <a:spcPts val="0"/>
              </a:spcBef>
              <a:spcAft>
                <a:spcPts val="600"/>
              </a:spcAft>
            </a:pPr>
            <a:r>
              <a:rPr lang="ja-JP" sz="1400" dirty="0">
                <a:ln>
                  <a:noFill/>
                </a:ln>
                <a:solidFill>
                  <a:srgbClr val="000000"/>
                </a:solidFill>
                <a:latin typeface="Adobe Clean Han ExtraBold" panose="020B0800000000000000" pitchFamily="34" charset="-128"/>
                <a:ea typeface="Adobe Clean Han ExtraBold" panose="020B0800000000000000" pitchFamily="34" charset="-128"/>
              </a:rPr>
              <a:t> </a:t>
            </a:r>
          </a:p>
        </p:txBody>
      </p:sp>
      <p:sp>
        <p:nvSpPr>
          <p:cNvPr id="9" name="Control 1">
            <a:extLst>
              <a:ext uri="{FF2B5EF4-FFF2-40B4-BE49-F238E27FC236}">
                <a16:creationId xmlns:a16="http://schemas.microsoft.com/office/drawing/2014/main" id="{CB11CE0A-A3DD-4554-954E-046966942D89}"/>
              </a:ext>
            </a:extLst>
          </p:cNvPr>
          <p:cNvSpPr>
            <a:spLocks noChangeArrowheads="1" noChangeShapeType="1"/>
          </p:cNvSpPr>
          <p:nvPr/>
        </p:nvSpPr>
        <p:spPr bwMode="auto">
          <a:xfrm>
            <a:off x="3844925" y="4352925"/>
            <a:ext cx="6108700" cy="2466975"/>
          </a:xfrm>
          <a:prstGeom prst="rect">
            <a:avLst/>
          </a:prstGeom>
          <a:noFill/>
          <a:ln>
            <a:noFill/>
          </a:ln>
          <a:extLst>
            <a:ext uri="{91240B29-F687-4F45-9708-019B960494DF}">
              <a14:hiddenLine xmlns:a14="http://schemas.microsoft.com/office/drawing/2010/main" w="9525" algn="in">
                <a:noFill/>
                <a:miter lim="800000"/>
                <a:headEnd/>
                <a:tailEnd/>
              </a14:hiddenLine>
            </a:ext>
          </a:extLst>
        </p:spPr>
        <p:txBody>
          <a:bodyPr vert="horz" wrap="square" lIns="0" tIns="0" rIns="0" bIns="0" numCol="1" anchor="t" anchorCtr="0" compatLnSpc="1">
            <a:prstTxWarp prst="textNoShape">
              <a:avLst/>
            </a:prstTxWarp>
          </a:bodyPr>
          <a:lstStyle/>
          <a:p>
            <a:endParaRPr lang="en-US"/>
          </a:p>
        </p:txBody>
      </p:sp>
      <p:graphicFrame>
        <p:nvGraphicFramePr>
          <p:cNvPr id="10" name="Table 9">
            <a:extLst>
              <a:ext uri="{FF2B5EF4-FFF2-40B4-BE49-F238E27FC236}">
                <a16:creationId xmlns:a16="http://schemas.microsoft.com/office/drawing/2014/main" id="{9D19EA3C-CE19-415E-8DBB-E6396B46DB7E}"/>
              </a:ext>
            </a:extLst>
          </p:cNvPr>
          <p:cNvGraphicFramePr>
            <a:graphicFrameLocks noGrp="1"/>
          </p:cNvGraphicFramePr>
          <p:nvPr>
            <p:extLst>
              <p:ext uri="{D42A27DB-BD31-4B8C-83A1-F6EECF244321}">
                <p14:modId xmlns:p14="http://schemas.microsoft.com/office/powerpoint/2010/main" val="3209610525"/>
              </p:ext>
            </p:extLst>
          </p:nvPr>
        </p:nvGraphicFramePr>
        <p:xfrm>
          <a:off x="336083" y="2180665"/>
          <a:ext cx="11370859" cy="3682530"/>
        </p:xfrm>
        <a:graphic>
          <a:graphicData uri="http://schemas.openxmlformats.org/drawingml/2006/table">
            <a:tbl>
              <a:tblPr/>
              <a:tblGrid>
                <a:gridCol w="1119513">
                  <a:extLst>
                    <a:ext uri="{9D8B030D-6E8A-4147-A177-3AD203B41FA5}">
                      <a16:colId xmlns:a16="http://schemas.microsoft.com/office/drawing/2014/main" val="167333344"/>
                    </a:ext>
                  </a:extLst>
                </a:gridCol>
                <a:gridCol w="4890782">
                  <a:extLst>
                    <a:ext uri="{9D8B030D-6E8A-4147-A177-3AD203B41FA5}">
                      <a16:colId xmlns:a16="http://schemas.microsoft.com/office/drawing/2014/main" val="799025432"/>
                    </a:ext>
                  </a:extLst>
                </a:gridCol>
                <a:gridCol w="1340141">
                  <a:extLst>
                    <a:ext uri="{9D8B030D-6E8A-4147-A177-3AD203B41FA5}">
                      <a16:colId xmlns:a16="http://schemas.microsoft.com/office/drawing/2014/main" val="2027621973"/>
                    </a:ext>
                  </a:extLst>
                </a:gridCol>
                <a:gridCol w="1340141">
                  <a:extLst>
                    <a:ext uri="{9D8B030D-6E8A-4147-A177-3AD203B41FA5}">
                      <a16:colId xmlns:a16="http://schemas.microsoft.com/office/drawing/2014/main" val="1524064404"/>
                    </a:ext>
                  </a:extLst>
                </a:gridCol>
                <a:gridCol w="1340141">
                  <a:extLst>
                    <a:ext uri="{9D8B030D-6E8A-4147-A177-3AD203B41FA5}">
                      <a16:colId xmlns:a16="http://schemas.microsoft.com/office/drawing/2014/main" val="2034675526"/>
                    </a:ext>
                  </a:extLst>
                </a:gridCol>
                <a:gridCol w="1340141">
                  <a:extLst>
                    <a:ext uri="{9D8B030D-6E8A-4147-A177-3AD203B41FA5}">
                      <a16:colId xmlns:a16="http://schemas.microsoft.com/office/drawing/2014/main" val="3448821657"/>
                    </a:ext>
                  </a:extLst>
                </a:gridCol>
              </a:tblGrid>
              <a:tr h="610032">
                <a:tc>
                  <a:txBody>
                    <a:bodyPr/>
                    <a:lstStyle/>
                    <a:p>
                      <a:pPr marL="48895" marR="0" indent="0" algn="l" rtl="0">
                        <a:lnSpc>
                          <a:spcPct val="119000"/>
                        </a:lnSpc>
                        <a:spcBef>
                          <a:spcPts val="30"/>
                        </a:spcBef>
                        <a:spcAft>
                          <a:spcPts val="0"/>
                        </a:spcAft>
                      </a:pPr>
                      <a:r>
                        <a:rPr lang="ja-JP" sz="1200" b="1" dirty="0">
                          <a:ln>
                            <a:noFill/>
                          </a:ln>
                          <a:solidFill>
                            <a:srgbClr val="020302"/>
                          </a:solidFill>
                          <a:latin typeface="Adobe Clean Han Regular" panose="020B0500000000000000" pitchFamily="34" charset="-128"/>
                          <a:ea typeface="Adobe Clean Han Regular" panose="020B0500000000000000" pitchFamily="34" charset="-128"/>
                        </a:rPr>
                        <a:t>優先度</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solidFill>
                      <a:srgbClr val="F7F7F7"/>
                    </a:solidFill>
                  </a:tcPr>
                </a:tc>
                <a:tc>
                  <a:txBody>
                    <a:bodyPr/>
                    <a:lstStyle/>
                    <a:p>
                      <a:pPr marL="133350" marR="0" indent="0" algn="l" rtl="0">
                        <a:lnSpc>
                          <a:spcPct val="119000"/>
                        </a:lnSpc>
                        <a:spcBef>
                          <a:spcPts val="530"/>
                        </a:spcBef>
                        <a:spcAft>
                          <a:spcPts val="0"/>
                        </a:spcAft>
                      </a:pPr>
                      <a:r>
                        <a:rPr lang="ja-JP" sz="1200" b="1" dirty="0">
                          <a:ln>
                            <a:noFill/>
                          </a:ln>
                          <a:solidFill>
                            <a:srgbClr val="020302"/>
                          </a:solidFill>
                          <a:latin typeface="Adobe Clean Han Regular" panose="020B0500000000000000" pitchFamily="34" charset="-128"/>
                          <a:ea typeface="Adobe Clean Han Regular" panose="020B0500000000000000" pitchFamily="34" charset="-128"/>
                        </a:rPr>
                        <a:t>定義</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D9D9D9"/>
                    </a:solidFill>
                  </a:tcPr>
                </a:tc>
                <a:tc>
                  <a:txBody>
                    <a:bodyPr/>
                    <a:lstStyle/>
                    <a:p>
                      <a:pPr marL="133350" marR="0" indent="0" algn="l" rtl="0">
                        <a:lnSpc>
                          <a:spcPct val="119000"/>
                        </a:lnSpc>
                        <a:spcBef>
                          <a:spcPts val="530"/>
                        </a:spcBef>
                        <a:spcAft>
                          <a:spcPts val="0"/>
                        </a:spcAft>
                      </a:pPr>
                      <a:r>
                        <a:rPr lang="ja-JP" sz="1000" dirty="0">
                          <a:ln>
                            <a:noFill/>
                          </a:ln>
                          <a:solidFill>
                            <a:srgbClr val="020302"/>
                          </a:solidFill>
                          <a:latin typeface="Adobe Clean Han Regular" panose="020B0500000000000000" pitchFamily="34" charset="-128"/>
                          <a:ea typeface="Adobe Clean Han Regular" panose="020B0500000000000000" pitchFamily="34" charset="-128"/>
                        </a:rPr>
                        <a:t>オンライン</a:t>
                      </a:r>
                    </a:p>
                    <a:p>
                      <a:pPr marL="133350" marR="0" indent="0" algn="l" rtl="0">
                        <a:lnSpc>
                          <a:spcPct val="119000"/>
                        </a:lnSpc>
                        <a:spcBef>
                          <a:spcPts val="0"/>
                        </a:spcBef>
                        <a:spcAft>
                          <a:spcPts val="0"/>
                        </a:spcAft>
                      </a:pPr>
                      <a:r>
                        <a:rPr lang="ja-JP" sz="1000" dirty="0">
                          <a:ln>
                            <a:noFill/>
                          </a:ln>
                          <a:solidFill>
                            <a:srgbClr val="020302"/>
                          </a:solidFill>
                          <a:latin typeface="Adobe Clean Han Regular" panose="020B0500000000000000" pitchFamily="34" charset="-128"/>
                          <a:ea typeface="Adobe Clean Han Regular" panose="020B0500000000000000" pitchFamily="34" charset="-128"/>
                        </a:rPr>
                        <a:t>サポート</a:t>
                      </a: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D9D9D9"/>
                    </a:solidFill>
                  </a:tcPr>
                </a:tc>
                <a:tc>
                  <a:txBody>
                    <a:bodyPr/>
                    <a:lstStyle/>
                    <a:p>
                      <a:pPr marL="90805" marR="0" indent="0" algn="l" rtl="0">
                        <a:lnSpc>
                          <a:spcPct val="119000"/>
                        </a:lnSpc>
                        <a:spcBef>
                          <a:spcPts val="530"/>
                        </a:spcBef>
                        <a:spcAft>
                          <a:spcPts val="0"/>
                        </a:spcAft>
                      </a:pPr>
                      <a:r>
                        <a:rPr lang="ja-JP" sz="1000" dirty="0">
                          <a:ln>
                            <a:noFill/>
                          </a:ln>
                          <a:solidFill>
                            <a:srgbClr val="FFFFFF"/>
                          </a:solidFill>
                          <a:latin typeface="Adobe Clean Han Regular" panose="020B0500000000000000" pitchFamily="34" charset="-128"/>
                          <a:ea typeface="Adobe Clean Han Regular" panose="020B0500000000000000" pitchFamily="34" charset="-128"/>
                        </a:rPr>
                        <a:t>ビジネス </a:t>
                      </a:r>
                    </a:p>
                    <a:p>
                      <a:pPr marL="90805" marR="0" indent="0" algn="l" rtl="0">
                        <a:lnSpc>
                          <a:spcPct val="119000"/>
                        </a:lnSpc>
                        <a:spcBef>
                          <a:spcPts val="0"/>
                        </a:spcBef>
                        <a:spcAft>
                          <a:spcPts val="0"/>
                        </a:spcAft>
                      </a:pPr>
                      <a:r>
                        <a:rPr lang="ja-JP" sz="1000" dirty="0">
                          <a:ln>
                            <a:noFill/>
                          </a:ln>
                          <a:solidFill>
                            <a:srgbClr val="FFFFFF"/>
                          </a:solidFill>
                          <a:latin typeface="Adobe Clean Han Regular" panose="020B0500000000000000" pitchFamily="34" charset="-128"/>
                          <a:ea typeface="Adobe Clean Han Regular" panose="020B0500000000000000" pitchFamily="34" charset="-128"/>
                        </a:rPr>
                        <a:t>サポート</a:t>
                      </a: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7D7D7D"/>
                    </a:solidFill>
                  </a:tcPr>
                </a:tc>
                <a:tc>
                  <a:txBody>
                    <a:bodyPr/>
                    <a:lstStyle/>
                    <a:p>
                      <a:pPr marL="56502" marR="0" indent="0" algn="l" rtl="0">
                        <a:lnSpc>
                          <a:spcPct val="119000"/>
                        </a:lnSpc>
                        <a:spcBef>
                          <a:spcPts val="530"/>
                        </a:spcBef>
                        <a:spcAft>
                          <a:spcPts val="0"/>
                        </a:spcAft>
                      </a:pPr>
                      <a:r>
                        <a:rPr lang="ja-JP" sz="1000" dirty="0">
                          <a:ln>
                            <a:noFill/>
                          </a:ln>
                          <a:solidFill>
                            <a:srgbClr val="FFFFFF"/>
                          </a:solidFill>
                          <a:latin typeface="Adobe Clean Han Regular" panose="020B0500000000000000" pitchFamily="34" charset="-128"/>
                          <a:ea typeface="Adobe Clean Han Regular" panose="020B0500000000000000" pitchFamily="34" charset="-128"/>
                        </a:rPr>
                        <a:t>エンタープライズ </a:t>
                      </a:r>
                    </a:p>
                    <a:p>
                      <a:pPr marL="56502" marR="0" indent="0" algn="l" rtl="0">
                        <a:lnSpc>
                          <a:spcPct val="119000"/>
                        </a:lnSpc>
                        <a:spcBef>
                          <a:spcPts val="0"/>
                        </a:spcBef>
                        <a:spcAft>
                          <a:spcPts val="0"/>
                        </a:spcAft>
                      </a:pPr>
                      <a:r>
                        <a:rPr lang="ja-JP" sz="1000" dirty="0">
                          <a:ln>
                            <a:noFill/>
                          </a:ln>
                          <a:solidFill>
                            <a:srgbClr val="FFFFFF"/>
                          </a:solidFill>
                          <a:latin typeface="Adobe Clean Han Regular" panose="020B0500000000000000" pitchFamily="34" charset="-128"/>
                          <a:ea typeface="Adobe Clean Han Regular" panose="020B0500000000000000" pitchFamily="34" charset="-128"/>
                        </a:rPr>
                        <a:t>サポート</a:t>
                      </a: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404040"/>
                    </a:solidFill>
                  </a:tcPr>
                </a:tc>
                <a:tc>
                  <a:txBody>
                    <a:bodyPr/>
                    <a:lstStyle/>
                    <a:p>
                      <a:pPr marL="186055" marR="0" indent="0" algn="l" rtl="0">
                        <a:lnSpc>
                          <a:spcPct val="119000"/>
                        </a:lnSpc>
                        <a:spcBef>
                          <a:spcPts val="530"/>
                        </a:spcBef>
                        <a:spcAft>
                          <a:spcPts val="0"/>
                        </a:spcAft>
                      </a:pPr>
                      <a:r>
                        <a:rPr lang="ja-JP" sz="1000" dirty="0">
                          <a:ln>
                            <a:noFill/>
                          </a:ln>
                          <a:solidFill>
                            <a:srgbClr val="FFFFFF"/>
                          </a:solidFill>
                          <a:latin typeface="Adobe Clean Han Regular" panose="020B0500000000000000" pitchFamily="34" charset="-128"/>
                          <a:ea typeface="Adobe Clean Han Regular" panose="020B0500000000000000" pitchFamily="34" charset="-128"/>
                        </a:rPr>
                        <a:t>エリート </a:t>
                      </a:r>
                    </a:p>
                    <a:p>
                      <a:pPr marL="186055" marR="0" indent="0" algn="l" rtl="0">
                        <a:lnSpc>
                          <a:spcPct val="119000"/>
                        </a:lnSpc>
                        <a:spcBef>
                          <a:spcPts val="0"/>
                        </a:spcBef>
                        <a:spcAft>
                          <a:spcPts val="0"/>
                        </a:spcAft>
                      </a:pPr>
                      <a:r>
                        <a:rPr lang="ja-JP" sz="1000" dirty="0">
                          <a:ln>
                            <a:noFill/>
                          </a:ln>
                          <a:solidFill>
                            <a:srgbClr val="FFFFFF"/>
                          </a:solidFill>
                          <a:latin typeface="Adobe Clean Han Regular" panose="020B0500000000000000" pitchFamily="34" charset="-128"/>
                          <a:ea typeface="Adobe Clean Han Regular" panose="020B0500000000000000" pitchFamily="34" charset="-128"/>
                        </a:rPr>
                        <a:t>サポート</a:t>
                      </a: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000000"/>
                    </a:solidFill>
                  </a:tcPr>
                </a:tc>
                <a:extLst>
                  <a:ext uri="{0D108BD9-81ED-4DB2-BD59-A6C34878D82A}">
                    <a16:rowId xmlns:a16="http://schemas.microsoft.com/office/drawing/2014/main" val="2975563963"/>
                  </a:ext>
                </a:extLst>
              </a:tr>
              <a:tr h="781202">
                <a:tc>
                  <a:txBody>
                    <a:bodyPr/>
                    <a:lstStyle/>
                    <a:p>
                      <a:pPr marL="48895" marR="158115" indent="0" algn="l" rtl="0">
                        <a:lnSpc>
                          <a:spcPct val="86000"/>
                        </a:lnSpc>
                        <a:spcBef>
                          <a:spcPts val="600"/>
                        </a:spcBef>
                        <a:spcAft>
                          <a:spcPts val="0"/>
                        </a:spcAft>
                      </a:pPr>
                      <a:r>
                        <a:rPr lang="ja-JP" sz="1100" b="1" dirty="0">
                          <a:ln>
                            <a:noFill/>
                          </a:ln>
                          <a:solidFill>
                            <a:srgbClr val="000000"/>
                          </a:solidFill>
                          <a:latin typeface="Adobe Clean Han Regular" panose="020B0500000000000000" pitchFamily="34" charset="-128"/>
                          <a:ea typeface="Adobe Clean Han Regular" panose="020B0500000000000000" pitchFamily="34" charset="-128"/>
                        </a:rPr>
                        <a:t>優先度 1</a:t>
                      </a:r>
                      <a:br>
                        <a:rPr lang="ja-JP" sz="1100" dirty="0">
                          <a:ln>
                            <a:noFill/>
                          </a:ln>
                          <a:solidFill>
                            <a:srgbClr val="000000"/>
                          </a:solidFill>
                          <a:latin typeface="Adobe Clean Han Regular" panose="020B0500000000000000" pitchFamily="34" charset="-128"/>
                          <a:ea typeface="Adobe Clean Han Regular" panose="020B0500000000000000" pitchFamily="34" charset="-128"/>
                        </a:rPr>
                      </a:br>
                      <a:endParaRPr lang="ja-JP" sz="1100" dirty="0">
                        <a:ln>
                          <a:noFill/>
                        </a:ln>
                        <a:solidFill>
                          <a:srgbClr val="000000"/>
                        </a:solidFill>
                        <a:latin typeface="Adobe Clean Han Regular" panose="020B0500000000000000" pitchFamily="34" charset="-128"/>
                        <a:ea typeface="Adobe Clean Han Regular" panose="020B0500000000000000" pitchFamily="34" charset="-128"/>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0" indent="0" algn="l" rtl="0">
                        <a:lnSpc>
                          <a:spcPct val="119000"/>
                        </a:lnSpc>
                        <a:spcBef>
                          <a:spcPts val="600"/>
                        </a:spcBef>
                        <a:spcAft>
                          <a:spcPts val="600"/>
                        </a:spcAft>
                      </a:pPr>
                      <a:r>
                        <a:rPr lang="ja-JP" sz="1200" dirty="0">
                          <a:ln>
                            <a:noFill/>
                          </a:ln>
                          <a:solidFill>
                            <a:srgbClr val="000000"/>
                          </a:solidFill>
                          <a:latin typeface="Adobe Clean Han Light" panose="020B0300000000000000" pitchFamily="34" charset="-128"/>
                          <a:ea typeface="Adobe Clean Han Light" panose="020B0300000000000000" pitchFamily="34" charset="-128"/>
                        </a:rPr>
                        <a:t>お客様の本番業務機能がダウンしている、または著しいデータ損失やサービス低下があり、機能およびユーザビリティを復元するための早急な処置が必要。 </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algn="ctr" fontAlgn="t"/>
                      <a:r>
                        <a:rPr lang="en-US" altLang="ja-JP" sz="1000" b="0" i="0" u="none" strike="noStrike" dirty="0">
                          <a:solidFill>
                            <a:srgbClr val="020302"/>
                          </a:solidFill>
                          <a:latin typeface="Adobe Clean Han Regular" panose="020B0500000000000000" pitchFamily="34" charset="-128"/>
                          <a:ea typeface="Adobe Clean Han Regular" panose="020B0500000000000000" pitchFamily="34" charset="-128"/>
                        </a:rPr>
                        <a:t>24 </a:t>
                      </a:r>
                      <a:r>
                        <a:rPr lang="ja-JP" altLang="en-US" sz="1000" b="0" i="0" u="none" strike="noStrike" dirty="0">
                          <a:solidFill>
                            <a:srgbClr val="020302"/>
                          </a:solidFill>
                          <a:latin typeface="Adobe Clean Han Regular" panose="020B0500000000000000" pitchFamily="34" charset="-128"/>
                          <a:ea typeface="Adobe Clean Han Regular" panose="020B0500000000000000" pitchFamily="34" charset="-128"/>
                        </a:rPr>
                        <a:t>時間年中無休／</a:t>
                      </a:r>
                      <a:br>
                        <a:rPr lang="en-US" altLang="ja-JP" sz="1000" b="0" i="0" u="none" strike="noStrike" dirty="0">
                          <a:solidFill>
                            <a:srgbClr val="020302"/>
                          </a:solidFill>
                          <a:latin typeface="Adobe Clean Han Regular" panose="020B0500000000000000" pitchFamily="34" charset="-128"/>
                          <a:ea typeface="Adobe Clean Han Regular" panose="020B0500000000000000" pitchFamily="34" charset="-128"/>
                        </a:rPr>
                      </a:br>
                      <a:r>
                        <a:rPr lang="en-US" altLang="ja-JP" sz="1000" b="0" i="0" u="none" strike="noStrike" dirty="0">
                          <a:solidFill>
                            <a:srgbClr val="020302"/>
                          </a:solidFill>
                          <a:latin typeface="Adobe Clean Han Regular" panose="020B0500000000000000" pitchFamily="34" charset="-128"/>
                          <a:ea typeface="Adobe Clean Han Regular" panose="020B0500000000000000" pitchFamily="34" charset="-128"/>
                        </a:rPr>
                        <a:t>1 </a:t>
                      </a:r>
                      <a:r>
                        <a:rPr lang="ja-JP" altLang="en-US" sz="1000" b="0" i="0" u="none" strike="noStrike" dirty="0">
                          <a:solidFill>
                            <a:srgbClr val="020302"/>
                          </a:solidFill>
                          <a:latin typeface="Adobe Clean Han Regular" panose="020B0500000000000000" pitchFamily="34" charset="-128"/>
                          <a:ea typeface="Adobe Clean Han Regular" panose="020B0500000000000000" pitchFamily="34" charset="-128"/>
                        </a:rPr>
                        <a:t>時間</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algn="ctr" fontAlgn="t"/>
                      <a:r>
                        <a:rPr lang="en-US" altLang="ja-JP" sz="1000" b="0" i="0" u="none" strike="noStrike" dirty="0">
                          <a:solidFill>
                            <a:srgbClr val="020302"/>
                          </a:solidFill>
                          <a:latin typeface="Adobe Clean Han Regular" panose="020B0500000000000000" pitchFamily="34" charset="-128"/>
                          <a:ea typeface="Adobe Clean Han Regular" panose="020B0500000000000000" pitchFamily="34" charset="-128"/>
                        </a:rPr>
                        <a:t>24 </a:t>
                      </a:r>
                      <a:r>
                        <a:rPr lang="ja-JP" altLang="en-US" sz="1000" b="0" i="0" u="none" strike="noStrike" dirty="0">
                          <a:solidFill>
                            <a:srgbClr val="020302"/>
                          </a:solidFill>
                          <a:latin typeface="Adobe Clean Han Regular" panose="020B0500000000000000" pitchFamily="34" charset="-128"/>
                          <a:ea typeface="Adobe Clean Han Regular" panose="020B0500000000000000" pitchFamily="34" charset="-128"/>
                        </a:rPr>
                        <a:t>時間年中無休／</a:t>
                      </a:r>
                      <a:br>
                        <a:rPr lang="en-US" altLang="ja-JP" sz="1000" b="0" i="0" u="none" strike="noStrike" dirty="0">
                          <a:solidFill>
                            <a:srgbClr val="020302"/>
                          </a:solidFill>
                          <a:latin typeface="Adobe Clean Han Regular" panose="020B0500000000000000" pitchFamily="34" charset="-128"/>
                          <a:ea typeface="Adobe Clean Han Regular" panose="020B0500000000000000" pitchFamily="34" charset="-128"/>
                        </a:rPr>
                      </a:br>
                      <a:r>
                        <a:rPr lang="en-US" altLang="ja-JP" sz="1000" b="0" i="0" u="none" strike="noStrike" dirty="0">
                          <a:solidFill>
                            <a:srgbClr val="020302"/>
                          </a:solidFill>
                          <a:latin typeface="Adobe Clean Han Regular" panose="020B0500000000000000" pitchFamily="34" charset="-128"/>
                          <a:ea typeface="Adobe Clean Han Regular" panose="020B0500000000000000" pitchFamily="34" charset="-128"/>
                        </a:rPr>
                        <a:t>1 </a:t>
                      </a:r>
                      <a:r>
                        <a:rPr lang="ja-JP" altLang="en-US" sz="1000" b="0" i="0" u="none" strike="noStrike" dirty="0">
                          <a:solidFill>
                            <a:srgbClr val="020302"/>
                          </a:solidFill>
                          <a:latin typeface="Adobe Clean Han Regular" panose="020B0500000000000000" pitchFamily="34" charset="-128"/>
                          <a:ea typeface="Adobe Clean Han Regular" panose="020B0500000000000000" pitchFamily="34" charset="-128"/>
                        </a:rPr>
                        <a:t>時間</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algn="ctr" fontAlgn="t"/>
                      <a:r>
                        <a:rPr lang="en-US" altLang="ja-JP" sz="1000" b="0" i="0" u="none" strike="noStrike" dirty="0">
                          <a:solidFill>
                            <a:srgbClr val="020302"/>
                          </a:solidFill>
                          <a:latin typeface="Adobe Clean Han Regular" panose="020B0500000000000000" pitchFamily="34" charset="-128"/>
                          <a:ea typeface="Adobe Clean Han Regular" panose="020B0500000000000000" pitchFamily="34" charset="-128"/>
                        </a:rPr>
                        <a:t>24 </a:t>
                      </a:r>
                      <a:r>
                        <a:rPr lang="ja-JP" altLang="en-US" sz="1000" b="0" i="0" u="none" strike="noStrike" dirty="0">
                          <a:solidFill>
                            <a:srgbClr val="020302"/>
                          </a:solidFill>
                          <a:latin typeface="Adobe Clean Han Regular" panose="020B0500000000000000" pitchFamily="34" charset="-128"/>
                          <a:ea typeface="Adobe Clean Han Regular" panose="020B0500000000000000" pitchFamily="34" charset="-128"/>
                        </a:rPr>
                        <a:t>時間年中無休／</a:t>
                      </a:r>
                      <a:br>
                        <a:rPr lang="en-US" altLang="ja-JP" sz="1000" b="0" i="0" u="none" strike="noStrike" dirty="0">
                          <a:solidFill>
                            <a:srgbClr val="020302"/>
                          </a:solidFill>
                          <a:latin typeface="Adobe Clean Han Regular" panose="020B0500000000000000" pitchFamily="34" charset="-128"/>
                          <a:ea typeface="Adobe Clean Han Regular" panose="020B0500000000000000" pitchFamily="34" charset="-128"/>
                        </a:rPr>
                      </a:br>
                      <a:r>
                        <a:rPr lang="en-US" altLang="ja-JP" sz="1000" b="0" i="0" u="none" strike="noStrike" dirty="0">
                          <a:solidFill>
                            <a:srgbClr val="020302"/>
                          </a:solidFill>
                          <a:latin typeface="Adobe Clean Han Regular" panose="020B0500000000000000" pitchFamily="34" charset="-128"/>
                          <a:ea typeface="Adobe Clean Han Regular" panose="020B0500000000000000" pitchFamily="34" charset="-128"/>
                        </a:rPr>
                        <a:t>30 </a:t>
                      </a:r>
                      <a:r>
                        <a:rPr lang="ja-JP" altLang="en-US" sz="1000" b="0" i="0" u="none" strike="noStrike" dirty="0">
                          <a:solidFill>
                            <a:srgbClr val="020302"/>
                          </a:solidFill>
                          <a:latin typeface="Adobe Clean Han Regular" panose="020B0500000000000000" pitchFamily="34" charset="-128"/>
                          <a:ea typeface="Adobe Clean Han Regular" panose="020B0500000000000000" pitchFamily="34" charset="-128"/>
                        </a:rPr>
                        <a:t>分</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algn="ctr" fontAlgn="t"/>
                      <a:r>
                        <a:rPr lang="en-US" altLang="ja-JP" sz="1000" b="0" i="0" u="none" strike="noStrike" dirty="0">
                          <a:solidFill>
                            <a:srgbClr val="020302"/>
                          </a:solidFill>
                          <a:latin typeface="Adobe Clean Han Regular" panose="020B0500000000000000" pitchFamily="34" charset="-128"/>
                          <a:ea typeface="Adobe Clean Han Regular" panose="020B0500000000000000" pitchFamily="34" charset="-128"/>
                        </a:rPr>
                        <a:t>24 </a:t>
                      </a:r>
                      <a:r>
                        <a:rPr lang="ja-JP" altLang="en-US" sz="1000" b="0" i="0" u="none" strike="noStrike" dirty="0">
                          <a:solidFill>
                            <a:srgbClr val="020302"/>
                          </a:solidFill>
                          <a:latin typeface="Adobe Clean Han Regular" panose="020B0500000000000000" pitchFamily="34" charset="-128"/>
                          <a:ea typeface="Adobe Clean Han Regular" panose="020B0500000000000000" pitchFamily="34" charset="-128"/>
                        </a:rPr>
                        <a:t>時間年中無休／</a:t>
                      </a:r>
                      <a:br>
                        <a:rPr lang="en-US" altLang="ja-JP" sz="1000" b="0" i="0" u="none" strike="noStrike" dirty="0">
                          <a:solidFill>
                            <a:srgbClr val="020302"/>
                          </a:solidFill>
                          <a:latin typeface="Adobe Clean Han Regular" panose="020B0500000000000000" pitchFamily="34" charset="-128"/>
                          <a:ea typeface="Adobe Clean Han Regular" panose="020B0500000000000000" pitchFamily="34" charset="-128"/>
                        </a:rPr>
                      </a:br>
                      <a:r>
                        <a:rPr lang="en-US" altLang="ja-JP" sz="1000" b="0" i="0" u="none" strike="noStrike" dirty="0">
                          <a:solidFill>
                            <a:srgbClr val="020302"/>
                          </a:solidFill>
                          <a:latin typeface="Adobe Clean Han Regular" panose="020B0500000000000000" pitchFamily="34" charset="-128"/>
                          <a:ea typeface="Adobe Clean Han Regular" panose="020B0500000000000000" pitchFamily="34" charset="-128"/>
                        </a:rPr>
                        <a:t>15 </a:t>
                      </a:r>
                      <a:r>
                        <a:rPr lang="ja-JP" altLang="en-US" sz="1000" b="0" i="0" u="none" strike="noStrike" dirty="0">
                          <a:solidFill>
                            <a:srgbClr val="020302"/>
                          </a:solidFill>
                          <a:latin typeface="Adobe Clean Han Regular" panose="020B0500000000000000" pitchFamily="34" charset="-128"/>
                          <a:ea typeface="Adobe Clean Han Regular" panose="020B0500000000000000" pitchFamily="34" charset="-128"/>
                        </a:rPr>
                        <a:t>分</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3498911252"/>
                  </a:ext>
                </a:extLst>
              </a:tr>
              <a:tr h="785457">
                <a:tc>
                  <a:txBody>
                    <a:bodyPr/>
                    <a:lstStyle/>
                    <a:p>
                      <a:pPr marL="48260" marR="158115" indent="0" algn="l" rtl="0">
                        <a:lnSpc>
                          <a:spcPct val="88000"/>
                        </a:lnSpc>
                        <a:spcBef>
                          <a:spcPts val="600"/>
                        </a:spcBef>
                        <a:spcAft>
                          <a:spcPts val="0"/>
                        </a:spcAft>
                      </a:pPr>
                      <a:r>
                        <a:rPr lang="ja-JP" sz="1100" b="1" dirty="0">
                          <a:ln>
                            <a:noFill/>
                          </a:ln>
                          <a:solidFill>
                            <a:srgbClr val="000000"/>
                          </a:solidFill>
                          <a:latin typeface="Adobe Clean Han Regular" panose="020B0500000000000000" pitchFamily="34" charset="-128"/>
                          <a:ea typeface="Adobe Clean Han Regular" panose="020B0500000000000000" pitchFamily="34" charset="-128"/>
                        </a:rPr>
                        <a:t>優先度 2</a:t>
                      </a:r>
                      <a:br>
                        <a:rPr lang="ja-JP" sz="1100" dirty="0">
                          <a:ln>
                            <a:noFill/>
                          </a:ln>
                          <a:solidFill>
                            <a:srgbClr val="000000"/>
                          </a:solidFill>
                          <a:latin typeface="Adobe Clean Han Regular" panose="020B0500000000000000" pitchFamily="34" charset="-128"/>
                          <a:ea typeface="Adobe Clean Han Regular" panose="020B0500000000000000" pitchFamily="34" charset="-128"/>
                        </a:rPr>
                      </a:br>
                      <a:endParaRPr lang="ja-JP" sz="1100" dirty="0">
                        <a:ln>
                          <a:noFill/>
                        </a:ln>
                        <a:solidFill>
                          <a:srgbClr val="000000"/>
                        </a:solidFill>
                        <a:latin typeface="Adobe Clean Han Regular" panose="020B0500000000000000" pitchFamily="34" charset="-128"/>
                        <a:ea typeface="Adobe Clean Han Regular" panose="020B0500000000000000" pitchFamily="34" charset="-128"/>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189230" indent="0" algn="l" rtl="0">
                        <a:lnSpc>
                          <a:spcPct val="97000"/>
                        </a:lnSpc>
                        <a:spcBef>
                          <a:spcPts val="600"/>
                        </a:spcBef>
                        <a:spcAft>
                          <a:spcPts val="200"/>
                        </a:spcAft>
                      </a:pPr>
                      <a:r>
                        <a:rPr lang="ja-JP" sz="1200" dirty="0">
                          <a:ln>
                            <a:noFill/>
                          </a:ln>
                          <a:solidFill>
                            <a:srgbClr val="000000"/>
                          </a:solidFill>
                          <a:latin typeface="Adobe Clean Han Light" panose="020B0300000000000000" pitchFamily="34" charset="-128"/>
                          <a:ea typeface="Adobe Clean Han Light" panose="020B0300000000000000" pitchFamily="34" charset="-128"/>
                        </a:rPr>
                        <a:t>お客様の業務機能に重大なサービス低下や潜在的なデータ損失があるか、主な機能が影響を受けている。 </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営業時間内／   </a:t>
                      </a:r>
                    </a:p>
                    <a:p>
                      <a:pPr marL="0" marR="264160" indent="115570" algn="ctr" defTabSz="914400" rtl="0" eaLnBrk="1" latinLnBrk="0" hangingPunct="1">
                        <a:lnSpc>
                          <a:spcPct val="100000"/>
                        </a:lnSpc>
                        <a:spcBef>
                          <a:spcPts val="0"/>
                        </a:spcBef>
                        <a:spcAft>
                          <a:spcPts val="0"/>
                        </a:spcAft>
                      </a:pP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4 </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時間</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営業時間内／ </a:t>
                      </a:r>
                    </a:p>
                    <a:p>
                      <a:pPr marL="0" marR="264160" indent="115570" algn="ctr" defTabSz="914400" rtl="0" eaLnBrk="1" latinLnBrk="0" hangingPunct="1">
                        <a:lnSpc>
                          <a:spcPct val="100000"/>
                        </a:lnSpc>
                        <a:spcBef>
                          <a:spcPts val="0"/>
                        </a:spcBef>
                        <a:spcAft>
                          <a:spcPts val="0"/>
                        </a:spcAft>
                      </a:pP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2 </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時間</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平日</a:t>
                      </a: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24</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時間／ </a:t>
                      </a:r>
                    </a:p>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 </a:t>
                      </a: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1 </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時間</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平日</a:t>
                      </a: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24</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時間／ </a:t>
                      </a:r>
                    </a:p>
                    <a:p>
                      <a:pPr marL="0" marR="264160" indent="115570" algn="ctr" defTabSz="914400" rtl="0" eaLnBrk="1" latinLnBrk="0" hangingPunct="1">
                        <a:lnSpc>
                          <a:spcPct val="100000"/>
                        </a:lnSpc>
                        <a:spcBef>
                          <a:spcPts val="0"/>
                        </a:spcBef>
                        <a:spcAft>
                          <a:spcPts val="0"/>
                        </a:spcAft>
                      </a:pP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30 </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分</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2133875485"/>
                  </a:ext>
                </a:extLst>
              </a:tr>
              <a:tr h="781202">
                <a:tc>
                  <a:txBody>
                    <a:bodyPr/>
                    <a:lstStyle/>
                    <a:p>
                      <a:pPr marL="47625" marR="0" indent="-2540" algn="l" rtl="0">
                        <a:lnSpc>
                          <a:spcPct val="88000"/>
                        </a:lnSpc>
                        <a:spcBef>
                          <a:spcPts val="600"/>
                        </a:spcBef>
                        <a:spcAft>
                          <a:spcPts val="0"/>
                        </a:spcAft>
                      </a:pPr>
                      <a:r>
                        <a:rPr lang="ja-JP" sz="1100" b="1" dirty="0">
                          <a:ln>
                            <a:noFill/>
                          </a:ln>
                          <a:solidFill>
                            <a:srgbClr val="000000"/>
                          </a:solidFill>
                          <a:latin typeface="Adobe Clean Han Regular" panose="020B0500000000000000" pitchFamily="34" charset="-128"/>
                          <a:ea typeface="Adobe Clean Han Regular" panose="020B0500000000000000" pitchFamily="34" charset="-128"/>
                        </a:rPr>
                        <a:t>優先度 3</a:t>
                      </a:r>
                      <a:br>
                        <a:rPr lang="ja-JP" sz="1100" dirty="0">
                          <a:ln>
                            <a:noFill/>
                          </a:ln>
                          <a:solidFill>
                            <a:srgbClr val="000000"/>
                          </a:solidFill>
                          <a:latin typeface="Adobe Clean Han Regular" panose="020B0500000000000000" pitchFamily="34" charset="-128"/>
                          <a:ea typeface="Adobe Clean Han Regular" panose="020B0500000000000000" pitchFamily="34" charset="-128"/>
                        </a:rPr>
                      </a:br>
                      <a:endParaRPr lang="ja-JP" sz="1100" dirty="0">
                        <a:ln>
                          <a:noFill/>
                        </a:ln>
                        <a:solidFill>
                          <a:srgbClr val="000000"/>
                        </a:solidFill>
                        <a:latin typeface="Adobe Clean Han Regular" panose="020B0500000000000000" pitchFamily="34" charset="-128"/>
                        <a:ea typeface="Adobe Clean Han Regular" panose="020B0500000000000000" pitchFamily="34" charset="-128"/>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188595" indent="0" algn="l" rtl="0">
                        <a:lnSpc>
                          <a:spcPct val="97000"/>
                        </a:lnSpc>
                        <a:spcBef>
                          <a:spcPts val="600"/>
                        </a:spcBef>
                        <a:spcAft>
                          <a:spcPts val="200"/>
                        </a:spcAft>
                      </a:pPr>
                      <a:r>
                        <a:rPr lang="ja-JP" sz="1200" dirty="0">
                          <a:ln>
                            <a:noFill/>
                          </a:ln>
                          <a:solidFill>
                            <a:srgbClr val="000000"/>
                          </a:solidFill>
                          <a:latin typeface="Adobe Clean Han Light" panose="020B0300000000000000" pitchFamily="34" charset="-128"/>
                          <a:ea typeface="Adobe Clean Han Light" panose="020B0300000000000000" pitchFamily="34" charset="-128"/>
                        </a:rPr>
                        <a:t>お客様の業務機能に軽微なサービス低下があるが、業務機能を正常に続行できる解決策／回避策が存在する。 </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営業時間内／ </a:t>
                      </a:r>
                    </a:p>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 </a:t>
                      </a: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6 </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時間</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営業時間内／ </a:t>
                      </a:r>
                    </a:p>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 </a:t>
                      </a: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4 </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時間</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営業時間内／ </a:t>
                      </a:r>
                    </a:p>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 </a:t>
                      </a: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2 </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時間</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平日</a:t>
                      </a: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24</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時間／</a:t>
                      </a:r>
                    </a:p>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 </a:t>
                      </a: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1 </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時間</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1540675147"/>
                  </a:ext>
                </a:extLst>
              </a:tr>
              <a:tr h="724637">
                <a:tc>
                  <a:txBody>
                    <a:bodyPr/>
                    <a:lstStyle/>
                    <a:p>
                      <a:pPr marL="46990" marR="0" indent="0" algn="l" rtl="0">
                        <a:lnSpc>
                          <a:spcPct val="119000"/>
                        </a:lnSpc>
                        <a:spcBef>
                          <a:spcPts val="600"/>
                        </a:spcBef>
                        <a:spcAft>
                          <a:spcPts val="0"/>
                        </a:spcAft>
                      </a:pPr>
                      <a:r>
                        <a:rPr lang="ja-JP" sz="1100" b="1" dirty="0">
                          <a:ln>
                            <a:noFill/>
                          </a:ln>
                          <a:solidFill>
                            <a:srgbClr val="000000"/>
                          </a:solidFill>
                          <a:latin typeface="Adobe Clean Han Regular" panose="020B0500000000000000" pitchFamily="34" charset="-128"/>
                          <a:ea typeface="Adobe Clean Han Regular" panose="020B0500000000000000" pitchFamily="34" charset="-128"/>
                        </a:rPr>
                        <a:t>優先度 4</a:t>
                      </a:r>
                      <a:br>
                        <a:rPr lang="ja-JP" sz="1100" dirty="0">
                          <a:ln>
                            <a:noFill/>
                          </a:ln>
                          <a:solidFill>
                            <a:srgbClr val="000000"/>
                          </a:solidFill>
                          <a:latin typeface="Adobe Clean Han Regular" panose="020B0500000000000000" pitchFamily="34" charset="-128"/>
                          <a:ea typeface="Adobe Clean Han Regular" panose="020B0500000000000000" pitchFamily="34" charset="-128"/>
                        </a:rPr>
                      </a:br>
                      <a:endParaRPr lang="ja-JP" sz="1100" dirty="0">
                        <a:ln>
                          <a:noFill/>
                        </a:ln>
                        <a:solidFill>
                          <a:srgbClr val="000000"/>
                        </a:solidFill>
                        <a:latin typeface="Adobe Clean Han Regular" panose="020B0500000000000000" pitchFamily="34" charset="-128"/>
                        <a:ea typeface="Adobe Clean Han Regular" panose="020B0500000000000000" pitchFamily="34" charset="-128"/>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212725" indent="0" algn="l" rtl="0">
                        <a:lnSpc>
                          <a:spcPct val="97000"/>
                        </a:lnSpc>
                        <a:spcBef>
                          <a:spcPts val="600"/>
                        </a:spcBef>
                        <a:spcAft>
                          <a:spcPts val="200"/>
                        </a:spcAft>
                      </a:pPr>
                      <a:r>
                        <a:rPr lang="ja-JP" sz="1200" spc="-30" baseline="0" dirty="0">
                          <a:ln>
                            <a:noFill/>
                          </a:ln>
                          <a:solidFill>
                            <a:srgbClr val="000000"/>
                          </a:solidFill>
                          <a:latin typeface="Adobe Clean Han Light" panose="020B0300000000000000" pitchFamily="34" charset="-128"/>
                          <a:ea typeface="Adobe Clean Han Light" panose="020B0300000000000000" pitchFamily="34" charset="-128"/>
                        </a:rPr>
                        <a:t>現在の製品機能に関する一般的な質問または機能拡張のリクエスト。 </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営業日／</a:t>
                      </a:r>
                    </a:p>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  </a:t>
                      </a: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3 </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日</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営業日／ </a:t>
                      </a:r>
                    </a:p>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 </a:t>
                      </a: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1 </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日</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営業日／ </a:t>
                      </a:r>
                    </a:p>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 </a:t>
                      </a: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1 </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日</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営業日／ </a:t>
                      </a:r>
                    </a:p>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 </a:t>
                      </a: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1 </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日</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2064283771"/>
                  </a:ext>
                </a:extLst>
              </a:tr>
            </a:tbl>
          </a:graphicData>
        </a:graphic>
      </p:graphicFrame>
    </p:spTree>
    <p:extLst>
      <p:ext uri="{BB962C8B-B14F-4D97-AF65-F5344CB8AC3E}">
        <p14:creationId xmlns:p14="http://schemas.microsoft.com/office/powerpoint/2010/main" val="155425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ja-JP" dirty="0">
                <a:ea typeface="Adobe Clean Han ExtraBold" panose="020B0800000000000000" pitchFamily="34" charset="-128"/>
              </a:rPr>
              <a:t>Adobe Analytics：</a:t>
            </a:r>
            <a:r>
              <a:rPr lang="ja-JP" dirty="0">
                <a:solidFill>
                  <a:schemeClr val="tx1"/>
                </a:solidFill>
                <a:ea typeface="Adobe Clean Han ExtraBold" panose="020B0800000000000000" pitchFamily="34" charset="-128"/>
              </a:rPr>
              <a:t>顧客のあらゆる行動について情報を収集、整理、</a:t>
            </a:r>
            <a:br>
              <a:rPr lang="sk-SK" altLang="ja-JP" dirty="0">
                <a:solidFill>
                  <a:schemeClr val="tx1"/>
                </a:solidFill>
                <a:ea typeface="Adobe Clean Han ExtraBold" panose="020B0800000000000000" pitchFamily="34" charset="-128"/>
              </a:rPr>
            </a:br>
            <a:r>
              <a:rPr lang="ja-JP" dirty="0">
                <a:solidFill>
                  <a:schemeClr val="tx1"/>
                </a:solidFill>
                <a:ea typeface="Adobe Clean Han ExtraBold" panose="020B0800000000000000" pitchFamily="34" charset="-128"/>
              </a:rPr>
              <a:t>分析、レポートできる、業界トップレベルのソリューションです。</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8970"/>
            <a:chOff x="340538" y="1413856"/>
            <a:chExt cx="3679201" cy="2278970"/>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35912" y="1515316"/>
              <a:ext cx="3479879" cy="403039"/>
              <a:chOff x="3998029" y="1895754"/>
              <a:chExt cx="1002596"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3998029" y="1895754"/>
                <a:ext cx="1002596"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結果に繋がるインサイト</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10926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300" dirty="0">
                  <a:latin typeface="Adobe Clean Han Normal" panose="020B0400000000000000" pitchFamily="34" charset="-128"/>
                  <a:ea typeface="Adobe Clean Han Normal" panose="020B0400000000000000" pitchFamily="34" charset="-128"/>
                </a:rPr>
                <a:t>ビジネスユーザーや上層部の意志決定者が、モバイルデバイスを使用して、迅速かつ容易にインサイトにアクセスし、インタラクティブクエリに対する回答を即座に取得できるようになりました。</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659763"/>
              <a:chOff x="4000500" y="1895754"/>
              <a:chExt cx="1000125" cy="4362211"/>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4362211"/>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4362211"/>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600" dirty="0">
                    <a:solidFill>
                      <a:srgbClr val="FFFFFF"/>
                    </a:solidFill>
                    <a:latin typeface="Adobe Clean Han ExtraBold" panose="020B0800000000000000" pitchFamily="34" charset="-128"/>
                    <a:ea typeface="Adobe Clean Han ExtraBold" panose="020B0800000000000000" pitchFamily="34" charset="-128"/>
                  </a:rPr>
                  <a:t>新しいアルゴリズム</a:t>
                </a:r>
                <a:br>
                  <a:rPr lang="en-US" altLang="ja-JP" sz="1600" dirty="0">
                    <a:solidFill>
                      <a:srgbClr val="FFFFFF"/>
                    </a:solidFill>
                    <a:latin typeface="Adobe Clean Han ExtraBold" panose="020B0800000000000000" pitchFamily="34" charset="-128"/>
                    <a:ea typeface="Adobe Clean Han ExtraBold" panose="020B0800000000000000" pitchFamily="34" charset="-128"/>
                  </a:rPr>
                </a:br>
                <a:r>
                  <a:rPr lang="ja-JP" sz="1600" dirty="0">
                    <a:solidFill>
                      <a:srgbClr val="FFFFFF"/>
                    </a:solidFill>
                    <a:latin typeface="Adobe Clean Han ExtraBold" panose="020B0800000000000000" pitchFamily="34" charset="-128"/>
                    <a:ea typeface="Adobe Clean Han ExtraBold" panose="020B0800000000000000" pitchFamily="34" charset="-128"/>
                  </a:rPr>
                  <a:t>アトリビューションモデル</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77556"/>
              <a:ext cx="3387448" cy="89255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300" dirty="0">
                  <a:latin typeface="Adobe Clean Han Normal" panose="020B0400000000000000" pitchFamily="34" charset="-128"/>
                  <a:ea typeface="Adobe Clean Han Normal" panose="020B0400000000000000" pitchFamily="34" charset="-128"/>
                </a:rPr>
                <a:t>ユーザーが、ペイドメディア、アーンドメディア、所有メディアにまたがって、より正確にマーケティング投資を評価できるようになりました。</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600" dirty="0">
                    <a:solidFill>
                      <a:srgbClr val="FFFFFF"/>
                    </a:solidFill>
                    <a:latin typeface="Adobe Clean Han ExtraBold" panose="020B0800000000000000" pitchFamily="34" charset="-128"/>
                    <a:ea typeface="Adobe Clean Han ExtraBold" panose="020B0800000000000000" pitchFamily="34" charset="-128"/>
                  </a:rPr>
                  <a:t>Customer Journey Analytics</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376751" y="2600219"/>
              <a:ext cx="3606774" cy="89255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300" dirty="0">
                  <a:latin typeface="Adobe Clean Han Normal" panose="020B0400000000000000" pitchFamily="34" charset="-128"/>
                  <a:ea typeface="Adobe Clean Han Normal" panose="020B0400000000000000" pitchFamily="34" charset="-128"/>
                </a:rPr>
                <a:t>ビジネスインテリジェンスチームやデータサイエンスチームが、強力な分析ツールキットを活用して、クロスチャネルデータを紐付けしたり分析したりできるようになります。</a:t>
              </a:r>
            </a:p>
          </p:txBody>
        </p:sp>
      </p:grpSp>
      <p:pic>
        <p:nvPicPr>
          <p:cNvPr id="6" name="Graphic 5">
            <a:extLst>
              <a:ext uri="{FF2B5EF4-FFF2-40B4-BE49-F238E27FC236}">
                <a16:creationId xmlns:a16="http://schemas.microsoft.com/office/drawing/2014/main" id="{618AFFD8-2E64-4BDF-8CF7-C1154146B2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99139" y="2407013"/>
            <a:ext cx="333252" cy="439894"/>
          </a:xfrm>
          <a:prstGeom prst="rect">
            <a:avLst/>
          </a:prstGeom>
        </p:spPr>
      </p:pic>
      <p:pic>
        <p:nvPicPr>
          <p:cNvPr id="8" name="Graphic 7">
            <a:extLst>
              <a:ext uri="{FF2B5EF4-FFF2-40B4-BE49-F238E27FC236}">
                <a16:creationId xmlns:a16="http://schemas.microsoft.com/office/drawing/2014/main" id="{A7A39A69-6092-474A-8227-BFF9741421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4149" y="2589610"/>
            <a:ext cx="423702" cy="320986"/>
          </a:xfrm>
          <a:prstGeom prst="rect">
            <a:avLst/>
          </a:prstGeom>
        </p:spPr>
      </p:pic>
      <p:pic>
        <p:nvPicPr>
          <p:cNvPr id="10" name="Graphic 9">
            <a:extLst>
              <a:ext uri="{FF2B5EF4-FFF2-40B4-BE49-F238E27FC236}">
                <a16:creationId xmlns:a16="http://schemas.microsoft.com/office/drawing/2014/main" id="{0DD4315A-721D-4498-B780-422F4CA575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13784" y="2546822"/>
            <a:ext cx="413310" cy="323946"/>
          </a:xfrm>
          <a:prstGeom prst="rect">
            <a:avLst/>
          </a:prstGeom>
        </p:spPr>
      </p:pic>
      <p:grpSp>
        <p:nvGrpSpPr>
          <p:cNvPr id="74" name="Group 73">
            <a:extLst>
              <a:ext uri="{FF2B5EF4-FFF2-40B4-BE49-F238E27FC236}">
                <a16:creationId xmlns:a16="http://schemas.microsoft.com/office/drawing/2014/main" id="{C9FE1054-E9D3-48A3-B88C-B2FD8A5A685E}"/>
              </a:ext>
            </a:extLst>
          </p:cNvPr>
          <p:cNvGrpSpPr/>
          <p:nvPr/>
        </p:nvGrpSpPr>
        <p:grpSpPr>
          <a:xfrm>
            <a:off x="340538" y="4213249"/>
            <a:ext cx="2448000" cy="403039"/>
            <a:chOff x="4000500" y="1895754"/>
            <a:chExt cx="1000125" cy="2664807"/>
          </a:xfrm>
        </p:grpSpPr>
        <p:sp>
          <p:nvSpPr>
            <p:cNvPr id="75" name="Rectangle: Rounded Corners 74">
              <a:extLst>
                <a:ext uri="{FF2B5EF4-FFF2-40B4-BE49-F238E27FC236}">
                  <a16:creationId xmlns:a16="http://schemas.microsoft.com/office/drawing/2014/main" id="{7E637E9E-5073-41E5-9195-0F5BC4542CD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76" name="Rectangle: Rounded Corners 75">
              <a:extLst>
                <a:ext uri="{FF2B5EF4-FFF2-40B4-BE49-F238E27FC236}">
                  <a16:creationId xmlns:a16="http://schemas.microsoft.com/office/drawing/2014/main" id="{EF72E693-06D4-4258-9167-1957C0742C2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chemeClr val="bg1"/>
                  </a:solidFill>
                  <a:latin typeface="Adobe Clean Han ExtraBold" panose="020B0800000000000000" pitchFamily="34" charset="-128"/>
                  <a:ea typeface="Adobe Clean Han ExtraBold" panose="020B0800000000000000" pitchFamily="34" charset="-128"/>
                  <a:hlinkClick r:id="rId8">
                    <a:extLst>
                      <a:ext uri="{A12FA001-AC4F-418D-AE19-62706E023703}">
                        <ahyp:hlinkClr xmlns:ahyp="http://schemas.microsoft.com/office/drawing/2018/hyperlinkcolor" val="tx"/>
                      </a:ext>
                    </a:extLst>
                  </a:hlinkClick>
                </a:rPr>
                <a:t>実装ガイド</a:t>
              </a:r>
            </a:p>
          </p:txBody>
        </p:sp>
      </p:grpSp>
      <p:grpSp>
        <p:nvGrpSpPr>
          <p:cNvPr id="77" name="Group 76">
            <a:extLst>
              <a:ext uri="{FF2B5EF4-FFF2-40B4-BE49-F238E27FC236}">
                <a16:creationId xmlns:a16="http://schemas.microsoft.com/office/drawing/2014/main" id="{D5180A60-43B0-4043-B6A3-950511D0FA16}"/>
              </a:ext>
            </a:extLst>
          </p:cNvPr>
          <p:cNvGrpSpPr/>
          <p:nvPr/>
        </p:nvGrpSpPr>
        <p:grpSpPr>
          <a:xfrm>
            <a:off x="2916214" y="4213249"/>
            <a:ext cx="2448000" cy="403039"/>
            <a:chOff x="4000500" y="1895754"/>
            <a:chExt cx="1000125" cy="2664807"/>
          </a:xfrm>
        </p:grpSpPr>
        <p:sp>
          <p:nvSpPr>
            <p:cNvPr id="78" name="Rectangle: Rounded Corners 77">
              <a:extLst>
                <a:ext uri="{FF2B5EF4-FFF2-40B4-BE49-F238E27FC236}">
                  <a16:creationId xmlns:a16="http://schemas.microsoft.com/office/drawing/2014/main" id="{8F74CDAD-CA08-4150-BCCF-A25083DA184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79" name="Rectangle: Rounded Corners 78">
              <a:extLst>
                <a:ext uri="{FF2B5EF4-FFF2-40B4-BE49-F238E27FC236}">
                  <a16:creationId xmlns:a16="http://schemas.microsoft.com/office/drawing/2014/main" id="{0546B760-843F-4284-BE01-E52B8BA7ECB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chemeClr val="bg1"/>
                  </a:solidFill>
                  <a:latin typeface="Adobe Clean Han ExtraBold" panose="020B0800000000000000" pitchFamily="34" charset="-128"/>
                  <a:ea typeface="Adobe Clean Han ExtraBold" panose="020B0800000000000000" pitchFamily="34" charset="-128"/>
                  <a:hlinkClick r:id="rId9">
                    <a:extLst>
                      <a:ext uri="{A12FA001-AC4F-418D-AE19-62706E023703}">
                        <ahyp:hlinkClr xmlns:ahyp="http://schemas.microsoft.com/office/drawing/2018/hyperlinkcolor" val="tx"/>
                      </a:ext>
                    </a:extLst>
                  </a:hlinkClick>
                </a:rPr>
                <a:t>Analytics コミュニティ</a:t>
              </a:r>
            </a:p>
          </p:txBody>
        </p:sp>
      </p:grpSp>
      <p:grpSp>
        <p:nvGrpSpPr>
          <p:cNvPr id="80" name="Group 79">
            <a:extLst>
              <a:ext uri="{FF2B5EF4-FFF2-40B4-BE49-F238E27FC236}">
                <a16:creationId xmlns:a16="http://schemas.microsoft.com/office/drawing/2014/main" id="{1BBA7251-AFDC-49BE-ADD0-7B582F6F7947}"/>
              </a:ext>
            </a:extLst>
          </p:cNvPr>
          <p:cNvGrpSpPr/>
          <p:nvPr/>
        </p:nvGrpSpPr>
        <p:grpSpPr>
          <a:xfrm>
            <a:off x="5491889" y="4213249"/>
            <a:ext cx="2448000" cy="403039"/>
            <a:chOff x="4000500" y="1895754"/>
            <a:chExt cx="1000125" cy="2664807"/>
          </a:xfrm>
        </p:grpSpPr>
        <p:sp>
          <p:nvSpPr>
            <p:cNvPr id="81" name="Rectangle: Rounded Corners 80">
              <a:extLst>
                <a:ext uri="{FF2B5EF4-FFF2-40B4-BE49-F238E27FC236}">
                  <a16:creationId xmlns:a16="http://schemas.microsoft.com/office/drawing/2014/main" id="{EB457796-D8C1-43FB-90D9-4B76181B4C8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rgbClr val="FFFFFF"/>
                </a:solidFill>
                <a:latin typeface="Adobe Clean Han ExtraBold" panose="020B0800000000000000" pitchFamily="34" charset="-128"/>
                <a:ea typeface="Adobe Clean Han ExtraBold" panose="020B0800000000000000" pitchFamily="34" charset="-128"/>
              </a:endParaRPr>
            </a:p>
          </p:txBody>
        </p:sp>
        <p:sp>
          <p:nvSpPr>
            <p:cNvPr id="82" name="Rectangle: Rounded Corners 81">
              <a:extLst>
                <a:ext uri="{FF2B5EF4-FFF2-40B4-BE49-F238E27FC236}">
                  <a16:creationId xmlns:a16="http://schemas.microsoft.com/office/drawing/2014/main" id="{24798068-28D5-43F9-88AC-CB2BA02A7C6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ja-JP" sz="1400" dirty="0">
                  <a:solidFill>
                    <a:srgbClr val="FFFFFF"/>
                  </a:solidFill>
                  <a:latin typeface="Adobe Clean Han ExtraBold" panose="020B0800000000000000" pitchFamily="34" charset="-128"/>
                  <a:ea typeface="Adobe Clean Han ExtraBold" panose="020B0800000000000000" pitchFamily="34" charset="-128"/>
                  <a:hlinkClick r:id="rId10">
                    <a:extLst>
                      <a:ext uri="{A12FA001-AC4F-418D-AE19-62706E023703}">
                        <ahyp:hlinkClr xmlns:ahyp="http://schemas.microsoft.com/office/drawing/2018/hyperlinkcolor" val="tx"/>
                      </a:ext>
                    </a:extLst>
                  </a:hlinkClick>
                </a:rPr>
                <a:t>トレーニングとサポート</a:t>
              </a:r>
            </a:p>
          </p:txBody>
        </p:sp>
      </p:grpSp>
      <p:grpSp>
        <p:nvGrpSpPr>
          <p:cNvPr id="83" name="Group 82">
            <a:extLst>
              <a:ext uri="{FF2B5EF4-FFF2-40B4-BE49-F238E27FC236}">
                <a16:creationId xmlns:a16="http://schemas.microsoft.com/office/drawing/2014/main" id="{7BA53A62-96E5-4663-AE4D-9CC8F2B7447C}"/>
              </a:ext>
            </a:extLst>
          </p:cNvPr>
          <p:cNvGrpSpPr/>
          <p:nvPr/>
        </p:nvGrpSpPr>
        <p:grpSpPr>
          <a:xfrm>
            <a:off x="340538" y="4774564"/>
            <a:ext cx="2448000" cy="403039"/>
            <a:chOff x="4000500" y="1895754"/>
            <a:chExt cx="1000125" cy="2664807"/>
          </a:xfrm>
        </p:grpSpPr>
        <p:sp>
          <p:nvSpPr>
            <p:cNvPr id="84" name="Rectangle: Rounded Corners 83">
              <a:extLst>
                <a:ext uri="{FF2B5EF4-FFF2-40B4-BE49-F238E27FC236}">
                  <a16:creationId xmlns:a16="http://schemas.microsoft.com/office/drawing/2014/main" id="{B7F7C66A-41EC-47C0-99B7-932078256AA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85" name="Rectangle: Rounded Corners 84">
              <a:extLst>
                <a:ext uri="{FF2B5EF4-FFF2-40B4-BE49-F238E27FC236}">
                  <a16:creationId xmlns:a16="http://schemas.microsoft.com/office/drawing/2014/main" id="{6A956AFC-08DD-49B4-ACCC-AEC281BFC69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chemeClr val="bg1"/>
                  </a:solidFill>
                  <a:latin typeface="Adobe Clean Han ExtraBold" panose="020B0800000000000000" pitchFamily="34" charset="-128"/>
                  <a:ea typeface="Adobe Clean Han ExtraBold" panose="020B0800000000000000" pitchFamily="34" charset="-128"/>
                  <a:hlinkClick r:id="rId11">
                    <a:extLst>
                      <a:ext uri="{A12FA001-AC4F-418D-AE19-62706E023703}">
                        <ahyp:hlinkClr xmlns:ahyp="http://schemas.microsoft.com/office/drawing/2018/hyperlinkcolor" val="tx"/>
                      </a:ext>
                    </a:extLst>
                  </a:hlinkClick>
                </a:rPr>
                <a:t>Analytics Exchange</a:t>
              </a:r>
            </a:p>
          </p:txBody>
        </p:sp>
      </p:grpSp>
      <p:grpSp>
        <p:nvGrpSpPr>
          <p:cNvPr id="86" name="Group 85">
            <a:extLst>
              <a:ext uri="{FF2B5EF4-FFF2-40B4-BE49-F238E27FC236}">
                <a16:creationId xmlns:a16="http://schemas.microsoft.com/office/drawing/2014/main" id="{30600E06-6790-46F4-92BF-CB3B06559657}"/>
              </a:ext>
            </a:extLst>
          </p:cNvPr>
          <p:cNvGrpSpPr/>
          <p:nvPr/>
        </p:nvGrpSpPr>
        <p:grpSpPr>
          <a:xfrm>
            <a:off x="2916214" y="4774564"/>
            <a:ext cx="2448000" cy="403039"/>
            <a:chOff x="4000500" y="1895754"/>
            <a:chExt cx="1000125" cy="2664807"/>
          </a:xfrm>
        </p:grpSpPr>
        <p:sp>
          <p:nvSpPr>
            <p:cNvPr id="87" name="Rectangle: Rounded Corners 86">
              <a:extLst>
                <a:ext uri="{FF2B5EF4-FFF2-40B4-BE49-F238E27FC236}">
                  <a16:creationId xmlns:a16="http://schemas.microsoft.com/office/drawing/2014/main" id="{383B5A27-43E1-43C4-A65D-6645506F225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88" name="Rectangle: Rounded Corners 87">
              <a:hlinkClick r:id="rId12"/>
              <a:extLst>
                <a:ext uri="{FF2B5EF4-FFF2-40B4-BE49-F238E27FC236}">
                  <a16:creationId xmlns:a16="http://schemas.microsoft.com/office/drawing/2014/main" id="{070959A6-FB86-476D-99CA-F08C28C390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chemeClr val="bg1"/>
                  </a:solidFill>
                  <a:latin typeface="Adobe Clean Han ExtraBold" panose="020B0800000000000000" pitchFamily="34" charset="-128"/>
                  <a:ea typeface="Adobe Clean Han ExtraBold" panose="020B0800000000000000" pitchFamily="34" charset="-128"/>
                  <a:hlinkClick r:id="rId12">
                    <a:extLst>
                      <a:ext uri="{A12FA001-AC4F-418D-AE19-62706E023703}">
                        <ahyp:hlinkClr xmlns:ahyp="http://schemas.microsoft.com/office/drawing/2018/hyperlinkcolor" val="tx"/>
                      </a:ext>
                    </a:extLst>
                  </a:hlinkClick>
                </a:rPr>
                <a:t>Analytics ドキュメント</a:t>
              </a:r>
            </a:p>
          </p:txBody>
        </p:sp>
      </p:grpSp>
    </p:spTree>
    <p:extLst>
      <p:ext uri="{BB962C8B-B14F-4D97-AF65-F5344CB8AC3E}">
        <p14:creationId xmlns:p14="http://schemas.microsoft.com/office/powerpoint/2010/main" val="896650602"/>
      </p:ext>
    </p:extLst>
  </p:cSld>
  <p:clrMapOvr>
    <a:masterClrMapping/>
  </p:clrMapOvr>
</p:sld>
</file>

<file path=ppt/theme/theme1.xml><?xml version="1.0" encoding="utf-8"?>
<a:theme xmlns:a="http://schemas.openxmlformats.org/drawingml/2006/main" name="Adobe Corporate Master 2020">
  <a:themeElements>
    <a:clrScheme name="Adobe Template 2020 v03">
      <a:dk1>
        <a:srgbClr val="000000"/>
      </a:dk1>
      <a:lt1>
        <a:srgbClr val="FFFFFF"/>
      </a:lt1>
      <a:dk2>
        <a:srgbClr val="2C2C2C"/>
      </a:dk2>
      <a:lt2>
        <a:srgbClr val="B3B3B3"/>
      </a:lt2>
      <a:accent1>
        <a:srgbClr val="49DE51"/>
      </a:accent1>
      <a:accent2>
        <a:srgbClr val="308FFF"/>
      </a:accent2>
      <a:accent3>
        <a:srgbClr val="FF51F5"/>
      </a:accent3>
      <a:accent4>
        <a:srgbClr val="FF9900"/>
      </a:accent4>
      <a:accent5>
        <a:srgbClr val="FFD11F"/>
      </a:accent5>
      <a:accent6>
        <a:srgbClr val="FA0F00"/>
      </a:accent6>
      <a:hlink>
        <a:srgbClr val="5F5F5F"/>
      </a:hlink>
      <a:folHlink>
        <a:srgbClr val="919191"/>
      </a:folHlink>
    </a:clrScheme>
    <a:fontScheme name="Adobe PPT Font Set 2020">
      <a:majorFont>
        <a:latin typeface="Adobe Clean ExtraBold"/>
        <a:ea typeface="MS Mincho"/>
        <a:cs typeface=""/>
      </a:majorFont>
      <a:minorFont>
        <a:latin typeface="Adobe Clean SemiLight"/>
        <a:ea typeface="MS Minch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738535A-A525-1648-A667-C0EACF8A2805}" vid="{9BF90986-10D5-3047-9056-B5C369F8E3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MS Mincho"/>
        <a:cs typeface=""/>
      </a:majorFont>
      <a:minorFont>
        <a:latin typeface="Calibri" panose="020F0502020204030204"/>
        <a:ea typeface="MS Minch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MS Mincho"/>
        <a:cs typeface=""/>
      </a:majorFont>
      <a:minorFont>
        <a:latin typeface="Calibri" panose="020F0502020204030204"/>
        <a:ea typeface="MS Minch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A3FBD3C84D7D04D8B5F522733F3DD38" ma:contentTypeVersion="21" ma:contentTypeDescription="Create a new document." ma:contentTypeScope="" ma:versionID="6c5fa67fb5bd67a31823bf861302f5e8">
  <xsd:schema xmlns:xsd="http://www.w3.org/2001/XMLSchema" xmlns:xs="http://www.w3.org/2001/XMLSchema" xmlns:p="http://schemas.microsoft.com/office/2006/metadata/properties" xmlns:ns2="dede46a2-8e9c-40ab-9dcb-283b8bce6a4e" xmlns:ns3="c3f88421-607e-4929-8398-287c7dfbf99a" targetNamespace="http://schemas.microsoft.com/office/2006/metadata/properties" ma:root="true" ma:fieldsID="0db97174b64513533af93f87cb8c7b21" ns2:_="" ns3:_="">
    <xsd:import namespace="dede46a2-8e9c-40ab-9dcb-283b8bce6a4e"/>
    <xsd:import namespace="c3f88421-607e-4929-8398-287c7dfbf99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Status" minOccurs="0"/>
                <xsd:element ref="ns2:Description" minOccurs="0"/>
                <xsd:element ref="ns2:MediaServiceLocation" minOccurs="0"/>
                <xsd:element ref="ns2:Order0" minOccurs="0"/>
                <xsd:element ref="ns2:hyperlink" minOccurs="0"/>
                <xsd:element ref="ns2:MediaLengthInSecond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de46a2-8e9c-40ab-9dcb-283b8bce6a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Status" ma:index="19" nillable="true" ma:displayName="Status" ma:format="Dropdown" ma:internalName="Status">
      <xsd:simpleType>
        <xsd:restriction base="dms:Choice">
          <xsd:enumeration value="Progress"/>
          <xsd:enumeration value="Under Review"/>
          <xsd:enumeration value="Approved"/>
        </xsd:restriction>
      </xsd:simpleType>
    </xsd:element>
    <xsd:element name="Description" ma:index="20" nillable="true" ma:displayName="Description" ma:description="Enablement Summary" ma:format="Dropdown" ma:internalName="Description">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Order0" ma:index="22" nillable="true" ma:displayName="Order" ma:format="Dropdown" ma:indexed="true" ma:internalName="Order0" ma:percentage="FALSE">
      <xsd:simpleType>
        <xsd:restriction base="dms:Number"/>
      </xsd:simpleType>
    </xsd:element>
    <xsd:element name="hyperlink" ma:index="23" nillable="true" ma:displayName="hyperlink" ma:format="Hyperlink" ma:internalName="hyperlink">
      <xsd:complexType>
        <xsd:complexContent>
          <xsd:extension base="dms:URL">
            <xsd:sequence>
              <xsd:element name="Url" type="dms:ValidUrl" minOccurs="0" nillable="true"/>
              <xsd:element name="Description" type="xsd:string" nillable="true"/>
            </xsd:sequence>
          </xsd:extension>
        </xsd:complexContent>
      </xsd:complexType>
    </xsd:element>
    <xsd:element name="MediaLengthInSeconds" ma:index="24" nillable="true" ma:displayName="Length (seconds)" ma:internalName="MediaLengthInSeconds" ma:readOnly="true">
      <xsd:simpleType>
        <xsd:restriction base="dms:Unknown"/>
      </xsd:simpleType>
    </xsd:element>
    <xsd:element name="_Flow_SignoffStatus" ma:index="25"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f88421-607e-4929-8398-287c7dfbf99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hyperlink xmlns="dede46a2-8e9c-40ab-9dcb-283b8bce6a4e">
      <Url xsi:nil="true"/>
      <Description xsi:nil="true"/>
    </hyperlink>
    <Status xmlns="dede46a2-8e9c-40ab-9dcb-283b8bce6a4e" xsi:nil="true"/>
    <Description xmlns="dede46a2-8e9c-40ab-9dcb-283b8bce6a4e" xsi:nil="true"/>
    <_Flow_SignoffStatus xmlns="dede46a2-8e9c-40ab-9dcb-283b8bce6a4e" xsi:nil="true"/>
    <Order0 xmlns="dede46a2-8e9c-40ab-9dcb-283b8bce6a4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B10857A-CCF0-40D7-92D5-5F7988306AF3}">
  <ds:schemaRefs>
    <ds:schemaRef ds:uri="c3f88421-607e-4929-8398-287c7dfbf99a"/>
    <ds:schemaRef ds:uri="dede46a2-8e9c-40ab-9dcb-283b8bce6a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24CAD44-0560-47A6-B1F0-0536825636DF}">
  <ds:schemaRefs>
    <ds:schemaRef ds:uri="c3f88421-607e-4929-8398-287c7dfbf99a"/>
    <ds:schemaRef ds:uri="dede46a2-8e9c-40ab-9dcb-283b8bce6a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5F2AE37-6D6A-4068-82E9-F5EF16CBE4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182</TotalTime>
  <Words>15446</Words>
  <Application>Microsoft Office PowerPoint</Application>
  <PresentationFormat>Widescreen</PresentationFormat>
  <Paragraphs>701</Paragraphs>
  <Slides>33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Adobe Clean Han ExtraBold</vt:lpstr>
      <vt:lpstr>Adobe Clean Han Light</vt:lpstr>
      <vt:lpstr>Adobe Clean Han Normal</vt:lpstr>
      <vt:lpstr>Adobe Clean Han Regular</vt:lpstr>
      <vt:lpstr>Adobe Clean SemiLight</vt:lpstr>
      <vt:lpstr>Arial</vt:lpstr>
      <vt:lpstr>Calibri</vt:lpstr>
      <vt:lpstr>Wingdings</vt:lpstr>
      <vt:lpstr>Adobe Corporate Master 2020</vt:lpstr>
      <vt:lpstr>Adobe Experience Cloud カスタマーサポートガイド</vt:lpstr>
      <vt:lpstr>PowerPoint Presentation</vt:lpstr>
      <vt:lpstr>Adobe Experience Cloud：キャンペーン作成や広告管理のほか、事業内容を詳細に把握するための各種ソリューションを統合したセットです。詳細情報</vt:lpstr>
      <vt:lpstr>カスタマーサポートガイドライン</vt:lpstr>
      <vt:lpstr>カスタマーサポートへの問い合わせ方法</vt:lpstr>
      <vt:lpstr>カスタマーサポートに問い合わせできる担当者</vt:lpstr>
      <vt:lpstr>アドビカスタマーサポート：地域の営業時間、言語サポート、電話番号</vt:lpstr>
      <vt:lpstr>アドビカスタマーサポート：優先度の定義</vt:lpstr>
      <vt:lpstr>Adobe Analytics：顧客のあらゆる行動について情報を収集、整理、 分析、レポートできる、業界トップレベルのソリューションです。</vt:lpstr>
      <vt:lpstr>Adobe Audience Manager：ユニークオーディエンスプロファイルを容易に作成できるデータ管理プラットフォームです。最も価値の高いセグメントを特定し、あらゆるデジタルチャネルで活用することができます。</vt:lpstr>
      <vt:lpstr>Adobe Target:実行しやすいテストを活用して、最高のコンテンツを容易に特定できるので、適切な顧客に最適なエクスペリエンスを提供できます。</vt:lpstr>
      <vt:lpstr>Adobe Experience Manager：オンラインから実店舗まで、カスタマージャーニー全体にわたってスムーズなデジタルエクスペリエンスを管理および提供できる強力なプラットフォーム。</vt:lpstr>
      <vt:lpstr>Adobe Campaign：あらゆるメディアをまたいでキャンペーンを容易に改善およびパーソナライズできる、クロスチャネルキャンペーン管理ツール。</vt:lpstr>
      <vt:lpstr>Adobe Experience Platform：どのシステムから取得した顧客データやコンテンツでも標準化して一元管理できるプラットフォーム。データサイエンスやマシンラーニング（機械学習）を活用し、よりリッチかつパーソナライズされた顧客体験のデザインと提供を実現します。</vt:lpstr>
      <vt:lpstr>Adobe Primetime：放送局やケーブルネットワーク、サービスプロバイダーが、魅力的かつパーソナライズされた TV や映画のエクスペリエンスを創出および収益化することができる、マルチスクリーン TV プラットフォームです。</vt:lpstr>
      <vt:lpstr>Adobe Marketo Engage：Marketo Engage を使用し、顧客体験管理を根本的に変えることで、あらゆる段階で顧客との良好な関係を維持します。</vt:lpstr>
      <vt:lpstr>Adobe Commerce：規模や場所を問わず、お客様とともに成長できるエンドツーエンドのコマースプラットフォームです。</vt:lpstr>
      <vt:lpstr>Adobe Workfront：どこにいても連携でき、共同作業や複雑なワークフローを実行できます。 </vt:lpstr>
      <vt:lpstr>Adobe Ad Cloud：予算に応じて、検索連動型広告やディスプレイ広告、ダイナミック広告の最適な組み合わせを予測できます。メディアプランの実行も自動化可能です。</vt:lpstr>
      <vt:lpstr>サポートケースの作成：Adobe Experience Manager、Adobe Experience Platform、Adobe Campaign</vt:lpstr>
      <vt:lpstr>ケースの説明：Adobe Experience Manager、Adobe Experience Platform、Adobe Campaign</vt:lpstr>
      <vt:lpstr>サポートケースの作成：Adobe Analytics、Adobe Audience Manager、Adobe Target</vt:lpstr>
      <vt:lpstr>サポートケースの作成：Adobe Primetime</vt:lpstr>
      <vt:lpstr>サポートケースの作成：Adobe Commerce</vt:lpstr>
      <vt:lpstr>サポートケースの作成：Adobe Marketo Engage</vt:lpstr>
      <vt:lpstr>アドビカスタマーサポートとの連携</vt:lpstr>
      <vt:lpstr>ツールとリソース</vt:lpstr>
      <vt:lpstr>PowerPoint Presentation</vt:lpstr>
      <vt:lpstr>PowerPoint Presentation</vt:lpstr>
      <vt:lpstr>PowerPoint Presentation</vt:lpstr>
      <vt:lpstr>ビジネスサポート</vt:lpstr>
      <vt:lpstr>エンタープライズサポート</vt:lpstr>
      <vt:lpstr>エリートサポート</vt:lpstr>
    </vt:vector>
  </TitlesOfParts>
  <Company>Adobe,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wgrim@adobe.com</dc:creator>
  <cp:lastModifiedBy>Lubomir Michniak</cp:lastModifiedBy>
  <cp:revision>37</cp:revision>
  <dcterms:created xsi:type="dcterms:W3CDTF">2020-03-17T17:00:03Z</dcterms:created>
  <dcterms:modified xsi:type="dcterms:W3CDTF">2022-01-27T12:19:54Z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0x0101009A3FBD3C84D7D04D8B5F522733F3DD38</vt:lpwstr>
  </property>
</Properties>
</file>